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48"/>
  </p:notesMasterIdLst>
  <p:sldIdLst>
    <p:sldId id="256" r:id="rId4"/>
    <p:sldId id="259" r:id="rId5"/>
    <p:sldId id="317" r:id="rId6"/>
    <p:sldId id="330" r:id="rId7"/>
    <p:sldId id="284" r:id="rId8"/>
    <p:sldId id="261" r:id="rId9"/>
    <p:sldId id="262" r:id="rId10"/>
    <p:sldId id="263" r:id="rId11"/>
    <p:sldId id="264" r:id="rId12"/>
    <p:sldId id="260" r:id="rId13"/>
    <p:sldId id="265" r:id="rId14"/>
    <p:sldId id="319" r:id="rId15"/>
    <p:sldId id="270" r:id="rId16"/>
    <p:sldId id="322" r:id="rId17"/>
    <p:sldId id="273" r:id="rId18"/>
    <p:sldId id="272" r:id="rId19"/>
    <p:sldId id="323" r:id="rId20"/>
    <p:sldId id="324" r:id="rId21"/>
    <p:sldId id="278" r:id="rId22"/>
    <p:sldId id="297" r:id="rId23"/>
    <p:sldId id="328" r:id="rId24"/>
    <p:sldId id="329" r:id="rId25"/>
    <p:sldId id="313" r:id="rId26"/>
    <p:sldId id="314" r:id="rId27"/>
    <p:sldId id="315" r:id="rId28"/>
    <p:sldId id="335" r:id="rId29"/>
    <p:sldId id="336" r:id="rId30"/>
    <p:sldId id="337" r:id="rId31"/>
    <p:sldId id="338" r:id="rId32"/>
    <p:sldId id="316" r:id="rId33"/>
    <p:sldId id="343" r:id="rId34"/>
    <p:sldId id="298" r:id="rId35"/>
    <p:sldId id="299" r:id="rId36"/>
    <p:sldId id="327" r:id="rId37"/>
    <p:sldId id="300" r:id="rId38"/>
    <p:sldId id="301" r:id="rId39"/>
    <p:sldId id="302" r:id="rId40"/>
    <p:sldId id="303" r:id="rId41"/>
    <p:sldId id="304" r:id="rId42"/>
    <p:sldId id="305" r:id="rId43"/>
    <p:sldId id="306" r:id="rId44"/>
    <p:sldId id="307" r:id="rId45"/>
    <p:sldId id="308" r:id="rId46"/>
    <p:sldId id="30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18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68"/>
    <p:restoredTop sz="94702"/>
  </p:normalViewPr>
  <p:slideViewPr>
    <p:cSldViewPr snapToGrid="0" snapToObjects="1">
      <p:cViewPr varScale="1">
        <p:scale>
          <a:sx n="88" d="100"/>
          <a:sy n="88" d="100"/>
        </p:scale>
        <p:origin x="200" y="400"/>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9CE07F-39C2-4F23-965C-D122F77CCF37}"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FDF4D0FD-DADF-484F-9CA1-94796625A3D1}">
      <dgm:prSet phldrT="[Text]"/>
      <dgm:spPr>
        <a:solidFill>
          <a:srgbClr val="466C9A"/>
        </a:solidFill>
      </dgm:spPr>
      <dgm:t>
        <a:bodyPr/>
        <a:lstStyle/>
        <a:p>
          <a:r>
            <a:rPr lang="en-US" dirty="0"/>
            <a:t>Variation</a:t>
          </a:r>
        </a:p>
      </dgm:t>
    </dgm:pt>
    <dgm:pt modelId="{95152121-E403-4C9C-9934-891F017634B1}" type="parTrans" cxnId="{8E296BC0-F002-474A-BA3F-3E583DABC4EA}">
      <dgm:prSet/>
      <dgm:spPr/>
      <dgm:t>
        <a:bodyPr/>
        <a:lstStyle/>
        <a:p>
          <a:endParaRPr lang="en-US"/>
        </a:p>
      </dgm:t>
    </dgm:pt>
    <dgm:pt modelId="{417284A0-7A33-4D05-8DD4-DF367B3394F4}" type="sibTrans" cxnId="{8E296BC0-F002-474A-BA3F-3E583DABC4EA}">
      <dgm:prSet/>
      <dgm:spPr/>
      <dgm:t>
        <a:bodyPr/>
        <a:lstStyle/>
        <a:p>
          <a:endParaRPr lang="en-US"/>
        </a:p>
      </dgm:t>
    </dgm:pt>
    <dgm:pt modelId="{6946BB03-C3F8-4C0C-8E89-7372F122459C}">
      <dgm:prSet phldrT="[Text]"/>
      <dgm:spPr>
        <a:solidFill>
          <a:srgbClr val="466C9A"/>
        </a:solidFill>
      </dgm:spPr>
      <dgm:t>
        <a:bodyPr/>
        <a:lstStyle/>
        <a:p>
          <a:r>
            <a:rPr lang="en-US" dirty="0"/>
            <a:t>Condition</a:t>
          </a:r>
        </a:p>
      </dgm:t>
    </dgm:pt>
    <dgm:pt modelId="{B0D4CB36-0B30-4C07-8B3B-13584F7ACF13}" type="parTrans" cxnId="{5CCE0110-CF66-4340-A820-23A3E5F9CA03}">
      <dgm:prSet/>
      <dgm:spPr/>
      <dgm:t>
        <a:bodyPr/>
        <a:lstStyle/>
        <a:p>
          <a:endParaRPr lang="en-US"/>
        </a:p>
      </dgm:t>
    </dgm:pt>
    <dgm:pt modelId="{8D752954-D1E9-44E7-82AC-4EDEEE5D0A65}" type="sibTrans" cxnId="{5CCE0110-CF66-4340-A820-23A3E5F9CA03}">
      <dgm:prSet/>
      <dgm:spPr/>
      <dgm:t>
        <a:bodyPr/>
        <a:lstStyle/>
        <a:p>
          <a:endParaRPr lang="en-US"/>
        </a:p>
      </dgm:t>
    </dgm:pt>
    <dgm:pt modelId="{E73E61F0-FE77-44E9-AC6B-4354025FCB4E}">
      <dgm:prSet phldrT="[Text]"/>
      <dgm:spPr>
        <a:solidFill>
          <a:srgbClr val="466C9A"/>
        </a:solidFill>
      </dgm:spPr>
      <dgm:t>
        <a:bodyPr/>
        <a:lstStyle/>
        <a:p>
          <a:r>
            <a:rPr lang="en-US" dirty="0"/>
            <a:t>Interpretation</a:t>
          </a:r>
        </a:p>
      </dgm:t>
    </dgm:pt>
    <dgm:pt modelId="{B54AB34A-CC2A-449C-8BF6-121572C7298C}" type="parTrans" cxnId="{0ABA894F-0858-4602-AC82-010EA6AA2099}">
      <dgm:prSet/>
      <dgm:spPr/>
      <dgm:t>
        <a:bodyPr/>
        <a:lstStyle/>
        <a:p>
          <a:endParaRPr lang="en-US"/>
        </a:p>
      </dgm:t>
    </dgm:pt>
    <dgm:pt modelId="{9201BFE6-32E3-47F1-93F5-26BA322E40C0}" type="sibTrans" cxnId="{0ABA894F-0858-4602-AC82-010EA6AA2099}">
      <dgm:prSet/>
      <dgm:spPr/>
      <dgm:t>
        <a:bodyPr/>
        <a:lstStyle/>
        <a:p>
          <a:endParaRPr lang="en-US"/>
        </a:p>
      </dgm:t>
    </dgm:pt>
    <dgm:pt modelId="{B26F9BBD-5857-42CB-AAA2-E5835E361E75}">
      <dgm:prSet phldrT="[Text]"/>
      <dgm:spPr>
        <a:solidFill>
          <a:srgbClr val="466C9A"/>
        </a:solidFill>
      </dgm:spPr>
      <dgm:t>
        <a:bodyPr/>
        <a:lstStyle/>
        <a:p>
          <a:r>
            <a:rPr lang="en-US" dirty="0"/>
            <a:t>Evidence</a:t>
          </a:r>
        </a:p>
      </dgm:t>
    </dgm:pt>
    <dgm:pt modelId="{36195185-3233-49CD-BDAA-97AEA4A1F5F4}" type="parTrans" cxnId="{93BB941D-B9C3-44E0-BCF4-F7B61EEEEE33}">
      <dgm:prSet/>
      <dgm:spPr/>
      <dgm:t>
        <a:bodyPr/>
        <a:lstStyle/>
        <a:p>
          <a:endParaRPr lang="en-US"/>
        </a:p>
      </dgm:t>
    </dgm:pt>
    <dgm:pt modelId="{F61191D3-AC90-4F57-9356-81E26260263E}" type="sibTrans" cxnId="{93BB941D-B9C3-44E0-BCF4-F7B61EEEEE33}">
      <dgm:prSet/>
      <dgm:spPr/>
      <dgm:t>
        <a:bodyPr/>
        <a:lstStyle/>
        <a:p>
          <a:endParaRPr lang="en-US"/>
        </a:p>
      </dgm:t>
    </dgm:pt>
    <dgm:pt modelId="{9F19B42E-592C-4281-A26F-CD68CDD91685}" type="pres">
      <dgm:prSet presAssocID="{569CE07F-39C2-4F23-965C-D122F77CCF37}" presName="matrix" presStyleCnt="0">
        <dgm:presLayoutVars>
          <dgm:chMax val="1"/>
          <dgm:dir/>
          <dgm:resizeHandles val="exact"/>
        </dgm:presLayoutVars>
      </dgm:prSet>
      <dgm:spPr/>
    </dgm:pt>
    <dgm:pt modelId="{F43D175D-742C-4A6F-A9D3-3CDA99E650DC}" type="pres">
      <dgm:prSet presAssocID="{569CE07F-39C2-4F23-965C-D122F77CCF37}" presName="diamond" presStyleLbl="bgShp" presStyleIdx="0" presStyleCnt="1"/>
      <dgm:spPr/>
    </dgm:pt>
    <dgm:pt modelId="{4A957AF6-E7FB-44E8-A0AD-474C5908CBA1}" type="pres">
      <dgm:prSet presAssocID="{569CE07F-39C2-4F23-965C-D122F77CCF37}" presName="quad1" presStyleLbl="node1" presStyleIdx="0" presStyleCnt="4">
        <dgm:presLayoutVars>
          <dgm:chMax val="0"/>
          <dgm:chPref val="0"/>
          <dgm:bulletEnabled val="1"/>
        </dgm:presLayoutVars>
      </dgm:prSet>
      <dgm:spPr/>
    </dgm:pt>
    <dgm:pt modelId="{9B489D0A-9267-4E48-B17F-4D009462BDE8}" type="pres">
      <dgm:prSet presAssocID="{569CE07F-39C2-4F23-965C-D122F77CCF37}" presName="quad2" presStyleLbl="node1" presStyleIdx="1" presStyleCnt="4">
        <dgm:presLayoutVars>
          <dgm:chMax val="0"/>
          <dgm:chPref val="0"/>
          <dgm:bulletEnabled val="1"/>
        </dgm:presLayoutVars>
      </dgm:prSet>
      <dgm:spPr/>
    </dgm:pt>
    <dgm:pt modelId="{3D628C6D-D86A-4132-A1C3-7E0A92DFB929}" type="pres">
      <dgm:prSet presAssocID="{569CE07F-39C2-4F23-965C-D122F77CCF37}" presName="quad3" presStyleLbl="node1" presStyleIdx="2" presStyleCnt="4">
        <dgm:presLayoutVars>
          <dgm:chMax val="0"/>
          <dgm:chPref val="0"/>
          <dgm:bulletEnabled val="1"/>
        </dgm:presLayoutVars>
      </dgm:prSet>
      <dgm:spPr/>
    </dgm:pt>
    <dgm:pt modelId="{0EDFC00D-AF05-4AFE-A940-DC291B1866A9}" type="pres">
      <dgm:prSet presAssocID="{569CE07F-39C2-4F23-965C-D122F77CCF37}" presName="quad4" presStyleLbl="node1" presStyleIdx="3" presStyleCnt="4">
        <dgm:presLayoutVars>
          <dgm:chMax val="0"/>
          <dgm:chPref val="0"/>
          <dgm:bulletEnabled val="1"/>
        </dgm:presLayoutVars>
      </dgm:prSet>
      <dgm:spPr/>
    </dgm:pt>
  </dgm:ptLst>
  <dgm:cxnLst>
    <dgm:cxn modelId="{5CCE0110-CF66-4340-A820-23A3E5F9CA03}" srcId="{569CE07F-39C2-4F23-965C-D122F77CCF37}" destId="{6946BB03-C3F8-4C0C-8E89-7372F122459C}" srcOrd="1" destOrd="0" parTransId="{B0D4CB36-0B30-4C07-8B3B-13584F7ACF13}" sibTransId="{8D752954-D1E9-44E7-82AC-4EDEEE5D0A65}"/>
    <dgm:cxn modelId="{DC6AA411-F3A6-634E-BB13-22E1526CA4B6}" type="presOf" srcId="{569CE07F-39C2-4F23-965C-D122F77CCF37}" destId="{9F19B42E-592C-4281-A26F-CD68CDD91685}" srcOrd="0" destOrd="0" presId="urn:microsoft.com/office/officeart/2005/8/layout/matrix3"/>
    <dgm:cxn modelId="{93BB941D-B9C3-44E0-BCF4-F7B61EEEEE33}" srcId="{569CE07F-39C2-4F23-965C-D122F77CCF37}" destId="{B26F9BBD-5857-42CB-AAA2-E5835E361E75}" srcOrd="3" destOrd="0" parTransId="{36195185-3233-49CD-BDAA-97AEA4A1F5F4}" sibTransId="{F61191D3-AC90-4F57-9356-81E26260263E}"/>
    <dgm:cxn modelId="{D1546029-4120-8F41-89F0-7DD19A725B51}" type="presOf" srcId="{B26F9BBD-5857-42CB-AAA2-E5835E361E75}" destId="{0EDFC00D-AF05-4AFE-A940-DC291B1866A9}" srcOrd="0" destOrd="0" presId="urn:microsoft.com/office/officeart/2005/8/layout/matrix3"/>
    <dgm:cxn modelId="{5FF81148-813F-0D4B-83EC-B4B95600E289}" type="presOf" srcId="{FDF4D0FD-DADF-484F-9CA1-94796625A3D1}" destId="{4A957AF6-E7FB-44E8-A0AD-474C5908CBA1}" srcOrd="0" destOrd="0" presId="urn:microsoft.com/office/officeart/2005/8/layout/matrix3"/>
    <dgm:cxn modelId="{0ABA894F-0858-4602-AC82-010EA6AA2099}" srcId="{569CE07F-39C2-4F23-965C-D122F77CCF37}" destId="{E73E61F0-FE77-44E9-AC6B-4354025FCB4E}" srcOrd="2" destOrd="0" parTransId="{B54AB34A-CC2A-449C-8BF6-121572C7298C}" sibTransId="{9201BFE6-32E3-47F1-93F5-26BA322E40C0}"/>
    <dgm:cxn modelId="{0F034A98-2DF1-0144-87D4-8BBE8B88EBD9}" type="presOf" srcId="{E73E61F0-FE77-44E9-AC6B-4354025FCB4E}" destId="{3D628C6D-D86A-4132-A1C3-7E0A92DFB929}" srcOrd="0" destOrd="0" presId="urn:microsoft.com/office/officeart/2005/8/layout/matrix3"/>
    <dgm:cxn modelId="{8E296BC0-F002-474A-BA3F-3E583DABC4EA}" srcId="{569CE07F-39C2-4F23-965C-D122F77CCF37}" destId="{FDF4D0FD-DADF-484F-9CA1-94796625A3D1}" srcOrd="0" destOrd="0" parTransId="{95152121-E403-4C9C-9934-891F017634B1}" sibTransId="{417284A0-7A33-4D05-8DD4-DF367B3394F4}"/>
    <dgm:cxn modelId="{09B769C2-256B-2545-A33E-4DCD002C88A6}" type="presOf" srcId="{6946BB03-C3F8-4C0C-8E89-7372F122459C}" destId="{9B489D0A-9267-4E48-B17F-4D009462BDE8}" srcOrd="0" destOrd="0" presId="urn:microsoft.com/office/officeart/2005/8/layout/matrix3"/>
    <dgm:cxn modelId="{35B6392D-126A-6440-9EE9-4793CA0E57D5}" type="presParOf" srcId="{9F19B42E-592C-4281-A26F-CD68CDD91685}" destId="{F43D175D-742C-4A6F-A9D3-3CDA99E650DC}" srcOrd="0" destOrd="0" presId="urn:microsoft.com/office/officeart/2005/8/layout/matrix3"/>
    <dgm:cxn modelId="{F4B6B695-9687-7C44-BC6D-56AE25A9102E}" type="presParOf" srcId="{9F19B42E-592C-4281-A26F-CD68CDD91685}" destId="{4A957AF6-E7FB-44E8-A0AD-474C5908CBA1}" srcOrd="1" destOrd="0" presId="urn:microsoft.com/office/officeart/2005/8/layout/matrix3"/>
    <dgm:cxn modelId="{479EDCCE-F3D2-8C42-8A1C-B4D0AFDC8F69}" type="presParOf" srcId="{9F19B42E-592C-4281-A26F-CD68CDD91685}" destId="{9B489D0A-9267-4E48-B17F-4D009462BDE8}" srcOrd="2" destOrd="0" presId="urn:microsoft.com/office/officeart/2005/8/layout/matrix3"/>
    <dgm:cxn modelId="{472D07E8-773D-2445-B723-93BFE998A44A}" type="presParOf" srcId="{9F19B42E-592C-4281-A26F-CD68CDD91685}" destId="{3D628C6D-D86A-4132-A1C3-7E0A92DFB929}" srcOrd="3" destOrd="0" presId="urn:microsoft.com/office/officeart/2005/8/layout/matrix3"/>
    <dgm:cxn modelId="{08FD02A9-C809-3A46-A2BD-202BC6E03CF5}" type="presParOf" srcId="{9F19B42E-592C-4281-A26F-CD68CDD91685}" destId="{0EDFC00D-AF05-4AFE-A940-DC291B1866A9}"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D175D-742C-4A6F-A9D3-3CDA99E650DC}">
      <dsp:nvSpPr>
        <dsp:cNvPr id="0" name=""/>
        <dsp:cNvSpPr/>
      </dsp:nvSpPr>
      <dsp:spPr>
        <a:xfrm>
          <a:off x="1028699" y="0"/>
          <a:ext cx="5257800" cy="52578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57AF6-E7FB-44E8-A0AD-474C5908CBA1}">
      <dsp:nvSpPr>
        <dsp:cNvPr id="0" name=""/>
        <dsp:cNvSpPr/>
      </dsp:nvSpPr>
      <dsp:spPr>
        <a:xfrm>
          <a:off x="1528190" y="499491"/>
          <a:ext cx="2050542" cy="2050542"/>
        </a:xfrm>
        <a:prstGeom prst="roundRect">
          <a:avLst/>
        </a:prstGeom>
        <a:solidFill>
          <a:srgbClr val="466C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Variation</a:t>
          </a:r>
        </a:p>
      </dsp:txBody>
      <dsp:txXfrm>
        <a:off x="1628289" y="599590"/>
        <a:ext cx="1850344" cy="1850344"/>
      </dsp:txXfrm>
    </dsp:sp>
    <dsp:sp modelId="{9B489D0A-9267-4E48-B17F-4D009462BDE8}">
      <dsp:nvSpPr>
        <dsp:cNvPr id="0" name=""/>
        <dsp:cNvSpPr/>
      </dsp:nvSpPr>
      <dsp:spPr>
        <a:xfrm>
          <a:off x="3736467" y="499491"/>
          <a:ext cx="2050542" cy="2050542"/>
        </a:xfrm>
        <a:prstGeom prst="roundRect">
          <a:avLst/>
        </a:prstGeom>
        <a:solidFill>
          <a:srgbClr val="466C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Condition</a:t>
          </a:r>
        </a:p>
      </dsp:txBody>
      <dsp:txXfrm>
        <a:off x="3836566" y="599590"/>
        <a:ext cx="1850344" cy="1850344"/>
      </dsp:txXfrm>
    </dsp:sp>
    <dsp:sp modelId="{3D628C6D-D86A-4132-A1C3-7E0A92DFB929}">
      <dsp:nvSpPr>
        <dsp:cNvPr id="0" name=""/>
        <dsp:cNvSpPr/>
      </dsp:nvSpPr>
      <dsp:spPr>
        <a:xfrm>
          <a:off x="1528190" y="2707767"/>
          <a:ext cx="2050542" cy="2050542"/>
        </a:xfrm>
        <a:prstGeom prst="roundRect">
          <a:avLst/>
        </a:prstGeom>
        <a:solidFill>
          <a:srgbClr val="466C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Interpretation</a:t>
          </a:r>
        </a:p>
      </dsp:txBody>
      <dsp:txXfrm>
        <a:off x="1628289" y="2807866"/>
        <a:ext cx="1850344" cy="1850344"/>
      </dsp:txXfrm>
    </dsp:sp>
    <dsp:sp modelId="{0EDFC00D-AF05-4AFE-A940-DC291B1866A9}">
      <dsp:nvSpPr>
        <dsp:cNvPr id="0" name=""/>
        <dsp:cNvSpPr/>
      </dsp:nvSpPr>
      <dsp:spPr>
        <a:xfrm>
          <a:off x="3736467" y="2707767"/>
          <a:ext cx="2050542" cy="2050542"/>
        </a:xfrm>
        <a:prstGeom prst="roundRect">
          <a:avLst/>
        </a:prstGeom>
        <a:solidFill>
          <a:srgbClr val="466C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Evidence</a:t>
          </a:r>
        </a:p>
      </dsp:txBody>
      <dsp:txXfrm>
        <a:off x="3836566" y="2807866"/>
        <a:ext cx="1850344" cy="185034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9FF0F4-CCFF-D641-A65C-D0B492902788}" type="datetimeFigureOut">
              <a:rPr lang="en-US" smtClean="0"/>
              <a:t>12/31/19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EEF2F-CB12-DE41-822C-2BF1E00CA146}" type="slidenum">
              <a:rPr lang="en-US" smtClean="0"/>
              <a:t>‹#›</a:t>
            </a:fld>
            <a:endParaRPr lang="en-US"/>
          </a:p>
        </p:txBody>
      </p:sp>
    </p:spTree>
    <p:extLst>
      <p:ext uri="{BB962C8B-B14F-4D97-AF65-F5344CB8AC3E}">
        <p14:creationId xmlns:p14="http://schemas.microsoft.com/office/powerpoint/2010/main" val="38523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determinants of value</a:t>
            </a:r>
          </a:p>
        </p:txBody>
      </p:sp>
      <p:sp>
        <p:nvSpPr>
          <p:cNvPr id="4" name="Slide Number Placeholder 3"/>
          <p:cNvSpPr>
            <a:spLocks noGrp="1"/>
          </p:cNvSpPr>
          <p:nvPr>
            <p:ph type="sldNum" sz="quarter" idx="10"/>
          </p:nvPr>
        </p:nvSpPr>
        <p:spPr/>
        <p:txBody>
          <a:bodyPr/>
          <a:lstStyle/>
          <a:p>
            <a:fld id="{83331D00-E88C-4828-A63A-90A5075FA26A}"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89645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26</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91584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27</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31445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28</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97630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3475BF8-321B-498E-820C-ACAB7743D4CD}" type="slidenum">
              <a:rPr lang="en-US" sz="1200">
                <a:solidFill>
                  <a:srgbClr val="000000"/>
                </a:solidFill>
              </a:rPr>
              <a:pPr/>
              <a:t>29</a:t>
            </a:fld>
            <a:endParaRPr lang="en-US" sz="1200">
              <a:solidFill>
                <a:srgbClr val="000000"/>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33451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5D17FA5-EB2F-1448-A26C-8065C9D893FD}" type="datetimeFigureOut">
              <a:rPr lang="en-US" smtClean="0"/>
              <a:t>12/31/19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346131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D17FA5-EB2F-1448-A26C-8065C9D893FD}" type="datetimeFigureOut">
              <a:rPr lang="en-US" smtClean="0"/>
              <a:t>12/31/19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16429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D17FA5-EB2F-1448-A26C-8065C9D893FD}" type="datetimeFigureOut">
              <a:rPr lang="en-US" smtClean="0"/>
              <a:t>12/31/19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4720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dirty="0">
                <a:solidFill>
                  <a:prstClr val="black">
                    <a:tint val="75000"/>
                  </a:prstClr>
                </a:solidFill>
              </a:rPr>
              <a:t>5/30/2014</a:t>
            </a:r>
          </a:p>
        </p:txBody>
      </p:sp>
      <p:sp>
        <p:nvSpPr>
          <p:cNvPr id="5" name="Footer Placeholder 4"/>
          <p:cNvSpPr>
            <a:spLocks noGrp="1"/>
          </p:cNvSpPr>
          <p:nvPr>
            <p:ph type="ftr" sz="quarter" idx="11"/>
          </p:nvPr>
        </p:nvSpPr>
        <p:spPr/>
        <p:txBody>
          <a:bodyPr/>
          <a:lstStyle/>
          <a:p>
            <a:r>
              <a:rPr lang="en-US" dirty="0">
                <a:solidFill>
                  <a:prstClr val="black">
                    <a:tint val="75000"/>
                  </a:prstClr>
                </a:solidFill>
              </a:rPr>
              <a:t>Variant Calling</a:t>
            </a: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62305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492876"/>
            <a:ext cx="2844800" cy="365125"/>
          </a:xfrm>
        </p:spPr>
        <p:txBody>
          <a:bodyPr/>
          <a:lstStyle/>
          <a:p>
            <a:r>
              <a:rPr lang="en-US" dirty="0">
                <a:solidFill>
                  <a:prstClr val="black">
                    <a:tint val="75000"/>
                  </a:prstClr>
                </a:solidFill>
              </a:rPr>
              <a:t>5/30/2014</a:t>
            </a:r>
          </a:p>
        </p:txBody>
      </p:sp>
      <p:sp>
        <p:nvSpPr>
          <p:cNvPr id="5" name="Footer Placeholder 4"/>
          <p:cNvSpPr>
            <a:spLocks noGrp="1"/>
          </p:cNvSpPr>
          <p:nvPr>
            <p:ph type="ftr" sz="quarter" idx="11"/>
          </p:nvPr>
        </p:nvSpPr>
        <p:spPr>
          <a:xfrm>
            <a:off x="4165600" y="6492876"/>
            <a:ext cx="3860800" cy="365125"/>
          </a:xfrm>
        </p:spPr>
        <p:txBody>
          <a:bodyPr/>
          <a:lstStyle/>
          <a:p>
            <a:r>
              <a:rPr lang="en-US" dirty="0">
                <a:solidFill>
                  <a:prstClr val="black">
                    <a:tint val="75000"/>
                  </a:prstClr>
                </a:solidFill>
              </a:rPr>
              <a:t>Variant Calling</a:t>
            </a:r>
          </a:p>
        </p:txBody>
      </p:sp>
      <p:sp>
        <p:nvSpPr>
          <p:cNvPr id="6" name="Slide Number Placeholder 5"/>
          <p:cNvSpPr>
            <a:spLocks noGrp="1"/>
          </p:cNvSpPr>
          <p:nvPr>
            <p:ph type="sldNum" sz="quarter" idx="12"/>
          </p:nvPr>
        </p:nvSpPr>
        <p:spPr>
          <a:xfrm>
            <a:off x="8737600" y="6492876"/>
            <a:ext cx="2844800" cy="365125"/>
          </a:xfrm>
        </p:spPr>
        <p:txBody>
          <a:bodyPr/>
          <a:lstStyle/>
          <a:p>
            <a:fld id="{55D52C04-6398-4687-87AB-ADE5F421F83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19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solidFill>
                  <a:prstClr val="black">
                    <a:tint val="75000"/>
                  </a:prstClr>
                </a:solidFill>
              </a:rPr>
              <a:t>10/19/2011</a:t>
            </a:r>
          </a:p>
        </p:txBody>
      </p:sp>
      <p:sp>
        <p:nvSpPr>
          <p:cNvPr id="5" name="Footer Placeholder 4"/>
          <p:cNvSpPr>
            <a:spLocks noGrp="1"/>
          </p:cNvSpPr>
          <p:nvPr>
            <p:ph type="ftr" sz="quarter" idx="11"/>
          </p:nvPr>
        </p:nvSpPr>
        <p:spPr/>
        <p:txBody>
          <a:bodyPr/>
          <a:lstStyle/>
          <a:p>
            <a:r>
              <a:rPr lang="en-US">
                <a:solidFill>
                  <a:prstClr val="black">
                    <a:tint val="75000"/>
                  </a:prstClr>
                </a:solidFill>
              </a:rPr>
              <a:t>Variant Calling Pipeline</a:t>
            </a: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9589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solidFill>
                  <a:prstClr val="black">
                    <a:tint val="75000"/>
                  </a:prstClr>
                </a:solidFill>
              </a:rPr>
              <a:t>10/19/2011</a:t>
            </a:r>
          </a:p>
        </p:txBody>
      </p:sp>
      <p:sp>
        <p:nvSpPr>
          <p:cNvPr id="6" name="Footer Placeholder 5"/>
          <p:cNvSpPr>
            <a:spLocks noGrp="1"/>
          </p:cNvSpPr>
          <p:nvPr>
            <p:ph type="ftr" sz="quarter" idx="11"/>
          </p:nvPr>
        </p:nvSpPr>
        <p:spPr/>
        <p:txBody>
          <a:bodyPr/>
          <a:lstStyle/>
          <a:p>
            <a:r>
              <a:rPr lang="en-US">
                <a:solidFill>
                  <a:prstClr val="black">
                    <a:tint val="75000"/>
                  </a:prstClr>
                </a:solidFill>
              </a:rPr>
              <a:t>Variant Calling Pipeline</a:t>
            </a:r>
          </a:p>
        </p:txBody>
      </p:sp>
      <p:sp>
        <p:nvSpPr>
          <p:cNvPr id="7" name="Slide Number Placeholder 6"/>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53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10/19/2011</a:t>
            </a:r>
          </a:p>
        </p:txBody>
      </p:sp>
      <p:sp>
        <p:nvSpPr>
          <p:cNvPr id="8" name="Footer Placeholder 7"/>
          <p:cNvSpPr>
            <a:spLocks noGrp="1"/>
          </p:cNvSpPr>
          <p:nvPr>
            <p:ph type="ftr" sz="quarter" idx="11"/>
          </p:nvPr>
        </p:nvSpPr>
        <p:spPr/>
        <p:txBody>
          <a:bodyPr/>
          <a:lstStyle/>
          <a:p>
            <a:r>
              <a:rPr lang="en-US">
                <a:solidFill>
                  <a:prstClr val="black">
                    <a:tint val="75000"/>
                  </a:prstClr>
                </a:solidFill>
              </a:rPr>
              <a:t>Variant Calling Pipeline</a:t>
            </a:r>
          </a:p>
        </p:txBody>
      </p:sp>
      <p:sp>
        <p:nvSpPr>
          <p:cNvPr id="9" name="Slide Number Placeholder 8"/>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2068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solidFill>
                  <a:prstClr val="black">
                    <a:tint val="75000"/>
                  </a:prstClr>
                </a:solidFill>
              </a:rPr>
              <a:t>10/19/2011</a:t>
            </a:r>
          </a:p>
        </p:txBody>
      </p:sp>
      <p:sp>
        <p:nvSpPr>
          <p:cNvPr id="4" name="Footer Placeholder 3"/>
          <p:cNvSpPr>
            <a:spLocks noGrp="1"/>
          </p:cNvSpPr>
          <p:nvPr>
            <p:ph type="ftr" sz="quarter" idx="11"/>
          </p:nvPr>
        </p:nvSpPr>
        <p:spPr/>
        <p:txBody>
          <a:bodyPr/>
          <a:lstStyle/>
          <a:p>
            <a:r>
              <a:rPr lang="en-US">
                <a:solidFill>
                  <a:prstClr val="black">
                    <a:tint val="75000"/>
                  </a:prstClr>
                </a:solidFill>
              </a:rPr>
              <a:t>Variant Calling Pipeline</a:t>
            </a:r>
          </a:p>
        </p:txBody>
      </p:sp>
      <p:sp>
        <p:nvSpPr>
          <p:cNvPr id="5" name="Slide Number Placeholder 4"/>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prstClr val="black">
                    <a:tint val="75000"/>
                  </a:prstClr>
                </a:solidFill>
              </a:rPr>
              <a:t>10/19/2011</a:t>
            </a:r>
          </a:p>
        </p:txBody>
      </p:sp>
      <p:sp>
        <p:nvSpPr>
          <p:cNvPr id="3" name="Footer Placeholder 2"/>
          <p:cNvSpPr>
            <a:spLocks noGrp="1"/>
          </p:cNvSpPr>
          <p:nvPr>
            <p:ph type="ftr" sz="quarter" idx="11"/>
          </p:nvPr>
        </p:nvSpPr>
        <p:spPr/>
        <p:txBody>
          <a:bodyPr/>
          <a:lstStyle/>
          <a:p>
            <a:r>
              <a:rPr lang="en-US">
                <a:solidFill>
                  <a:prstClr val="black">
                    <a:tint val="75000"/>
                  </a:prstClr>
                </a:solidFill>
              </a:rPr>
              <a:t>Variant Calling Pipeline</a:t>
            </a:r>
          </a:p>
        </p:txBody>
      </p:sp>
      <p:sp>
        <p:nvSpPr>
          <p:cNvPr id="4" name="Slide Number Placeholder 3"/>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47631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10/19/2011</a:t>
            </a:r>
          </a:p>
        </p:txBody>
      </p:sp>
      <p:sp>
        <p:nvSpPr>
          <p:cNvPr id="6" name="Footer Placeholder 5"/>
          <p:cNvSpPr>
            <a:spLocks noGrp="1"/>
          </p:cNvSpPr>
          <p:nvPr>
            <p:ph type="ftr" sz="quarter" idx="11"/>
          </p:nvPr>
        </p:nvSpPr>
        <p:spPr/>
        <p:txBody>
          <a:bodyPr/>
          <a:lstStyle/>
          <a:p>
            <a:r>
              <a:rPr lang="en-US">
                <a:solidFill>
                  <a:prstClr val="black">
                    <a:tint val="75000"/>
                  </a:prstClr>
                </a:solidFill>
              </a:rPr>
              <a:t>Variant Calling Pipeline</a:t>
            </a:r>
          </a:p>
        </p:txBody>
      </p:sp>
      <p:sp>
        <p:nvSpPr>
          <p:cNvPr id="7" name="Slide Number Placeholder 6"/>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6523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D17FA5-EB2F-1448-A26C-8065C9D893FD}" type="datetimeFigureOut">
              <a:rPr lang="en-US" smtClean="0"/>
              <a:t>12/31/19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7543097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10/19/2011</a:t>
            </a:r>
          </a:p>
        </p:txBody>
      </p:sp>
      <p:sp>
        <p:nvSpPr>
          <p:cNvPr id="6" name="Footer Placeholder 5"/>
          <p:cNvSpPr>
            <a:spLocks noGrp="1"/>
          </p:cNvSpPr>
          <p:nvPr>
            <p:ph type="ftr" sz="quarter" idx="11"/>
          </p:nvPr>
        </p:nvSpPr>
        <p:spPr/>
        <p:txBody>
          <a:bodyPr/>
          <a:lstStyle/>
          <a:p>
            <a:r>
              <a:rPr lang="en-US">
                <a:solidFill>
                  <a:prstClr val="black">
                    <a:tint val="75000"/>
                  </a:prstClr>
                </a:solidFill>
              </a:rPr>
              <a:t>Variant Calling Pipeline</a:t>
            </a:r>
          </a:p>
        </p:txBody>
      </p:sp>
      <p:sp>
        <p:nvSpPr>
          <p:cNvPr id="7" name="Slide Number Placeholder 6"/>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8754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10/19/2011</a:t>
            </a:r>
          </a:p>
        </p:txBody>
      </p:sp>
      <p:sp>
        <p:nvSpPr>
          <p:cNvPr id="5" name="Footer Placeholder 4"/>
          <p:cNvSpPr>
            <a:spLocks noGrp="1"/>
          </p:cNvSpPr>
          <p:nvPr>
            <p:ph type="ftr" sz="quarter" idx="11"/>
          </p:nvPr>
        </p:nvSpPr>
        <p:spPr/>
        <p:txBody>
          <a:bodyPr/>
          <a:lstStyle/>
          <a:p>
            <a:r>
              <a:rPr lang="en-US">
                <a:solidFill>
                  <a:prstClr val="black">
                    <a:tint val="75000"/>
                  </a:prstClr>
                </a:solidFill>
              </a:rPr>
              <a:t>Variant Calling Pipeline</a:t>
            </a: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3592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10/19/2011</a:t>
            </a:r>
          </a:p>
        </p:txBody>
      </p:sp>
      <p:sp>
        <p:nvSpPr>
          <p:cNvPr id="5" name="Footer Placeholder 4"/>
          <p:cNvSpPr>
            <a:spLocks noGrp="1"/>
          </p:cNvSpPr>
          <p:nvPr>
            <p:ph type="ftr" sz="quarter" idx="11"/>
          </p:nvPr>
        </p:nvSpPr>
        <p:spPr/>
        <p:txBody>
          <a:bodyPr/>
          <a:lstStyle/>
          <a:p>
            <a:r>
              <a:rPr lang="en-US">
                <a:solidFill>
                  <a:prstClr val="black">
                    <a:tint val="75000"/>
                  </a:prstClr>
                </a:solidFill>
              </a:rPr>
              <a:t>Variant Calling Pipeline</a:t>
            </a: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0370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D17FA5-EB2F-1448-A26C-8065C9D893FD}" type="datetimeFigureOut">
              <a:rPr lang="en-US" smtClean="0"/>
              <a:t>12/31/19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8809617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D17FA5-EB2F-1448-A26C-8065C9D893FD}" type="datetimeFigureOut">
              <a:rPr lang="en-US" smtClean="0"/>
              <a:t>12/31/19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21786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D17FA5-EB2F-1448-A26C-8065C9D893FD}" type="datetimeFigureOut">
              <a:rPr lang="en-US" smtClean="0"/>
              <a:t>12/31/19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264211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D17FA5-EB2F-1448-A26C-8065C9D893FD}" type="datetimeFigureOut">
              <a:rPr lang="en-US" smtClean="0"/>
              <a:t>12/31/19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746855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D17FA5-EB2F-1448-A26C-8065C9D893FD}" type="datetimeFigureOut">
              <a:rPr lang="en-US" smtClean="0"/>
              <a:t>12/31/19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159568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17FA5-EB2F-1448-A26C-8065C9D893FD}" type="datetimeFigureOut">
              <a:rPr lang="en-US" smtClean="0"/>
              <a:t>12/31/19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447699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17FA5-EB2F-1448-A26C-8065C9D893FD}" type="datetimeFigureOut">
              <a:rPr lang="en-US" smtClean="0"/>
              <a:t>12/31/19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85335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17FA5-EB2F-1448-A26C-8065C9D893FD}" type="datetimeFigureOut">
              <a:rPr lang="en-US" smtClean="0"/>
              <a:t>12/31/19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CA128-D5C8-2448-9853-6EF0499B4DE7}" type="slidenum">
              <a:rPr lang="en-US" smtClean="0"/>
              <a:t>‹#›</a:t>
            </a:fld>
            <a:endParaRPr lang="en-US"/>
          </a:p>
        </p:txBody>
      </p:sp>
    </p:spTree>
    <p:extLst>
      <p:ext uri="{BB962C8B-B14F-4D97-AF65-F5344CB8AC3E}">
        <p14:creationId xmlns:p14="http://schemas.microsoft.com/office/powerpoint/2010/main" val="1254429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solidFill>
                  <a:prstClr val="black">
                    <a:tint val="75000"/>
                  </a:prstClr>
                </a:solidFill>
              </a:rPr>
              <a:t>5/31/2013</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prstClr val="black">
                    <a:tint val="75000"/>
                  </a:prstClr>
                </a:solidFill>
              </a:rPr>
              <a:t>Variant Calling</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52C04-6398-4687-87AB-ADE5F421F836}"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ccsb_web_logo.jpg"/>
          <p:cNvPicPr>
            <a:picLocks noChangeAspect="1"/>
          </p:cNvPicPr>
          <p:nvPr userDrawn="1"/>
        </p:nvPicPr>
        <p:blipFill>
          <a:blip r:embed="rId13" cstate="print"/>
          <a:stretch>
            <a:fillRect/>
          </a:stretch>
        </p:blipFill>
        <p:spPr>
          <a:xfrm>
            <a:off x="-1" y="0"/>
            <a:ext cx="1742881" cy="914400"/>
          </a:xfrm>
          <a:prstGeom prst="rect">
            <a:avLst/>
          </a:prstGeom>
        </p:spPr>
      </p:pic>
    </p:spTree>
    <p:extLst>
      <p:ext uri="{BB962C8B-B14F-4D97-AF65-F5344CB8AC3E}">
        <p14:creationId xmlns:p14="http://schemas.microsoft.com/office/powerpoint/2010/main" val="14162709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4F55-4A90-4117-BE70-BB07B9A700B6}" type="datetimeFigureOut">
              <a:rPr lang="en-US" smtClean="0">
                <a:solidFill>
                  <a:prstClr val="black">
                    <a:tint val="75000"/>
                  </a:prstClr>
                </a:solidFill>
              </a:rPr>
              <a:pPr/>
              <a:t>12/31/19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58862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0126" y="1997574"/>
            <a:ext cx="9144000" cy="2387600"/>
          </a:xfrm>
        </p:spPr>
        <p:txBody>
          <a:bodyPr>
            <a:normAutofit/>
          </a:bodyPr>
          <a:lstStyle/>
          <a:p>
            <a:r>
              <a:rPr lang="en-US" sz="9600" b="1" dirty="0"/>
              <a:t>VARIATIONS</a:t>
            </a:r>
          </a:p>
        </p:txBody>
      </p:sp>
      <p:sp>
        <p:nvSpPr>
          <p:cNvPr id="3" name="Subtitle 2"/>
          <p:cNvSpPr>
            <a:spLocks noGrp="1"/>
          </p:cNvSpPr>
          <p:nvPr>
            <p:ph type="subTitle" idx="1"/>
          </p:nvPr>
        </p:nvSpPr>
        <p:spPr>
          <a:xfrm>
            <a:off x="1835285" y="4944455"/>
            <a:ext cx="9144000" cy="1655762"/>
          </a:xfrm>
        </p:spPr>
        <p:txBody>
          <a:bodyPr>
            <a:normAutofit lnSpcReduction="10000"/>
          </a:bodyPr>
          <a:lstStyle/>
          <a:p>
            <a:r>
              <a:rPr lang="en-US" dirty="0"/>
              <a:t>Dec 2019</a:t>
            </a:r>
          </a:p>
          <a:p>
            <a:endParaRPr lang="en-US" dirty="0"/>
          </a:p>
          <a:p>
            <a:endParaRPr lang="en-US" dirty="0"/>
          </a:p>
          <a:p>
            <a:r>
              <a:rPr lang="en-US" dirty="0"/>
              <a:t>Thanks for many PPT and Tutorials</a:t>
            </a:r>
          </a:p>
        </p:txBody>
      </p:sp>
      <p:pic>
        <p:nvPicPr>
          <p:cNvPr id="5" name="Picture 4">
            <a:extLst>
              <a:ext uri="{FF2B5EF4-FFF2-40B4-BE49-F238E27FC236}">
                <a16:creationId xmlns:a16="http://schemas.microsoft.com/office/drawing/2014/main" id="{9AB67790-805B-3A4E-91DF-E4710BD8079A}"/>
              </a:ext>
            </a:extLst>
          </p:cNvPr>
          <p:cNvPicPr>
            <a:picLocks noChangeAspect="1"/>
          </p:cNvPicPr>
          <p:nvPr/>
        </p:nvPicPr>
        <p:blipFill>
          <a:blip r:embed="rId2"/>
          <a:stretch>
            <a:fillRect/>
          </a:stretch>
        </p:blipFill>
        <p:spPr>
          <a:xfrm>
            <a:off x="201168" y="210313"/>
            <a:ext cx="4242816" cy="23865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7495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solidFill>
                  <a:schemeClr val="accent2">
                    <a:lumMod val="50000"/>
                  </a:schemeClr>
                </a:solidFill>
              </a:rPr>
            </a:br>
            <a:r>
              <a:rPr lang="en-US" dirty="0">
                <a:solidFill>
                  <a:schemeClr val="accent2">
                    <a:lumMod val="50000"/>
                  </a:schemeClr>
                </a:solidFill>
              </a:rPr>
              <a:t>A “case study” in Cancer Research </a:t>
            </a:r>
          </a:p>
        </p:txBody>
      </p:sp>
      <p:sp>
        <p:nvSpPr>
          <p:cNvPr id="3" name="Content Placeholder 2"/>
          <p:cNvSpPr>
            <a:spLocks noGrp="1"/>
          </p:cNvSpPr>
          <p:nvPr>
            <p:ph idx="1"/>
          </p:nvPr>
        </p:nvSpPr>
        <p:spPr/>
        <p:txBody>
          <a:bodyPr>
            <a:normAutofit lnSpcReduction="10000"/>
          </a:bodyPr>
          <a:lstStyle/>
          <a:p>
            <a:pPr marL="0" indent="0">
              <a:buNone/>
            </a:pPr>
            <a:r>
              <a:rPr lang="en-US" sz="4000" b="1" dirty="0">
                <a:solidFill>
                  <a:srgbClr val="AB182F"/>
                </a:solidFill>
              </a:rPr>
              <a:t>TCGA (project focused on ‘variations’)</a:t>
            </a:r>
          </a:p>
          <a:p>
            <a:pPr marL="0" indent="0">
              <a:buNone/>
            </a:pPr>
            <a:endParaRPr lang="en-US" sz="2800" dirty="0"/>
          </a:p>
          <a:p>
            <a:pPr marL="0" indent="0">
              <a:buNone/>
            </a:pPr>
            <a:r>
              <a:rPr lang="en-US" sz="2800" b="1" dirty="0">
                <a:solidFill>
                  <a:schemeClr val="accent2">
                    <a:lumMod val="50000"/>
                  </a:schemeClr>
                </a:solidFill>
              </a:rPr>
              <a:t>Why call variants?  SOMATIC vs GERMLINE</a:t>
            </a:r>
          </a:p>
          <a:p>
            <a:pPr marL="0" indent="0">
              <a:buNone/>
            </a:pPr>
            <a:endParaRPr lang="en-US" sz="2800" b="1" i="1" dirty="0">
              <a:solidFill>
                <a:schemeClr val="accent2">
                  <a:lumMod val="50000"/>
                </a:schemeClr>
              </a:solidFill>
            </a:endParaRPr>
          </a:p>
          <a:p>
            <a:pPr marL="0" indent="0">
              <a:buNone/>
            </a:pPr>
            <a:r>
              <a:rPr lang="en-US" sz="2800" i="1" dirty="0"/>
              <a:t>There are at least </a:t>
            </a:r>
            <a:r>
              <a:rPr lang="en-US" sz="2800" b="1" i="1" dirty="0"/>
              <a:t>200 forms of cancer</a:t>
            </a:r>
            <a:r>
              <a:rPr lang="en-US" sz="2800" i="1" dirty="0"/>
              <a:t>, and many more subtypes.  Each of these is caused by </a:t>
            </a:r>
            <a:r>
              <a:rPr lang="en-US" sz="2800" b="1" i="1" dirty="0"/>
              <a:t>errors </a:t>
            </a:r>
            <a:r>
              <a:rPr lang="en-US" sz="2800" i="1" dirty="0"/>
              <a:t>in DNA that cause cells to grow uncontrolled.  </a:t>
            </a:r>
          </a:p>
          <a:p>
            <a:pPr marL="0" indent="0">
              <a:buNone/>
            </a:pPr>
            <a:endParaRPr lang="en-US" sz="2800" i="1" u="sng" dirty="0"/>
          </a:p>
          <a:p>
            <a:pPr marL="0" indent="0">
              <a:buNone/>
            </a:pPr>
            <a:r>
              <a:rPr lang="en-US" sz="2800" i="1" u="sng" dirty="0"/>
              <a:t>the foundation for improving cancer prevention, early detection and treatment.”</a:t>
            </a:r>
          </a:p>
          <a:p>
            <a:endParaRPr lang="en-US" sz="2800" dirty="0"/>
          </a:p>
        </p:txBody>
      </p:sp>
    </p:spTree>
    <p:extLst>
      <p:ext uri="{BB962C8B-B14F-4D97-AF65-F5344CB8AC3E}">
        <p14:creationId xmlns:p14="http://schemas.microsoft.com/office/powerpoint/2010/main" val="843896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2">
                    <a:lumMod val="50000"/>
                  </a:schemeClr>
                </a:solidFill>
              </a:rPr>
              <a:t>Challenges of accurate </a:t>
            </a:r>
            <a:br>
              <a:rPr lang="en-US" dirty="0">
                <a:solidFill>
                  <a:schemeClr val="accent2">
                    <a:lumMod val="50000"/>
                  </a:schemeClr>
                </a:solidFill>
              </a:rPr>
            </a:br>
            <a:r>
              <a:rPr lang="en-US" dirty="0">
                <a:solidFill>
                  <a:schemeClr val="accent2">
                    <a:lumMod val="50000"/>
                  </a:schemeClr>
                </a:solidFill>
              </a:rPr>
              <a:t>somatic variant calling</a:t>
            </a:r>
          </a:p>
        </p:txBody>
      </p:sp>
      <p:sp>
        <p:nvSpPr>
          <p:cNvPr id="3" name="Content Placeholder 2"/>
          <p:cNvSpPr>
            <a:spLocks noGrp="1"/>
          </p:cNvSpPr>
          <p:nvPr>
            <p:ph idx="1"/>
          </p:nvPr>
        </p:nvSpPr>
        <p:spPr/>
        <p:txBody>
          <a:bodyPr>
            <a:normAutofit/>
          </a:bodyPr>
          <a:lstStyle/>
          <a:p>
            <a:pPr marL="0" indent="0">
              <a:buNone/>
            </a:pPr>
            <a:r>
              <a:rPr lang="en-US" sz="2800" dirty="0"/>
              <a:t>Not as simple as identifying sites with a variant allele in the tumor not present in the </a:t>
            </a:r>
            <a:r>
              <a:rPr lang="en-US" sz="2800" b="1" dirty="0"/>
              <a:t>normal</a:t>
            </a:r>
          </a:p>
          <a:p>
            <a:r>
              <a:rPr lang="en-US" sz="2800" dirty="0"/>
              <a:t>Artifacts from </a:t>
            </a:r>
            <a:r>
              <a:rPr lang="en-US" sz="2800" b="1" dirty="0"/>
              <a:t>PCR amplification </a:t>
            </a:r>
            <a:r>
              <a:rPr lang="en-US" sz="2800" dirty="0"/>
              <a:t>or targeted (</a:t>
            </a:r>
            <a:r>
              <a:rPr lang="en-US" sz="2800" dirty="0" err="1"/>
              <a:t>exome</a:t>
            </a:r>
            <a:r>
              <a:rPr lang="en-US" sz="2800" dirty="0"/>
              <a:t>) capture</a:t>
            </a:r>
          </a:p>
          <a:p>
            <a:r>
              <a:rPr lang="en-US" sz="2800" b="1" dirty="0"/>
              <a:t>Machine</a:t>
            </a:r>
            <a:r>
              <a:rPr lang="en-US" sz="2800" dirty="0"/>
              <a:t> sequencing errors</a:t>
            </a:r>
          </a:p>
          <a:p>
            <a:r>
              <a:rPr lang="en-US" sz="2800" dirty="0"/>
              <a:t>Incorrect local </a:t>
            </a:r>
            <a:r>
              <a:rPr lang="en-US" sz="2800" b="1" dirty="0"/>
              <a:t>alignment</a:t>
            </a:r>
            <a:r>
              <a:rPr lang="en-US" sz="2800" dirty="0"/>
              <a:t> of reads</a:t>
            </a:r>
          </a:p>
          <a:p>
            <a:r>
              <a:rPr lang="en-US" sz="2800" b="1" dirty="0"/>
              <a:t>Tumor</a:t>
            </a:r>
            <a:r>
              <a:rPr lang="en-US" sz="2800" dirty="0"/>
              <a:t> heterogeneity</a:t>
            </a:r>
          </a:p>
          <a:p>
            <a:r>
              <a:rPr lang="en-US" sz="2800" dirty="0"/>
              <a:t>Tumor-normal </a:t>
            </a:r>
            <a:r>
              <a:rPr lang="en-US" sz="2800" b="1" dirty="0"/>
              <a:t>cross-contamination</a:t>
            </a:r>
          </a:p>
        </p:txBody>
      </p:sp>
    </p:spTree>
    <p:extLst>
      <p:ext uri="{BB962C8B-B14F-4D97-AF65-F5344CB8AC3E}">
        <p14:creationId xmlns:p14="http://schemas.microsoft.com/office/powerpoint/2010/main" val="1612192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2">
                    <a:lumMod val="50000"/>
                  </a:schemeClr>
                </a:solidFill>
              </a:rPr>
              <a:t>variant calling</a:t>
            </a:r>
          </a:p>
        </p:txBody>
      </p:sp>
      <p:sp>
        <p:nvSpPr>
          <p:cNvPr id="6" name="Rectangle 5"/>
          <p:cNvSpPr/>
          <p:nvPr/>
        </p:nvSpPr>
        <p:spPr>
          <a:xfrm>
            <a:off x="284480" y="1417638"/>
            <a:ext cx="11907520" cy="2246769"/>
          </a:xfrm>
          <a:prstGeom prst="rect">
            <a:avLst/>
          </a:prstGeom>
        </p:spPr>
        <p:txBody>
          <a:bodyPr wrap="square">
            <a:spAutoFit/>
          </a:bodyPr>
          <a:lstStyle/>
          <a:p>
            <a:r>
              <a:rPr lang="en-GB" sz="2800" dirty="0"/>
              <a:t>three step process:</a:t>
            </a:r>
          </a:p>
          <a:p>
            <a:pPr marL="285750" indent="-285750">
              <a:buFont typeface="Arial" charset="0"/>
              <a:buChar char="•"/>
            </a:pPr>
            <a:r>
              <a:rPr lang="en-GB" sz="2800" dirty="0"/>
              <a:t>Carry out whole genome or whole exome sequencing to create </a:t>
            </a:r>
            <a:r>
              <a:rPr lang="en-GB" sz="2800" b="1" dirty="0"/>
              <a:t>FASTQ</a:t>
            </a:r>
            <a:r>
              <a:rPr lang="en-GB" sz="2800" dirty="0"/>
              <a:t> files.</a:t>
            </a:r>
          </a:p>
          <a:p>
            <a:pPr marL="285750" indent="-285750">
              <a:buFont typeface="Arial" charset="0"/>
              <a:buChar char="•"/>
            </a:pPr>
            <a:r>
              <a:rPr lang="en-GB" sz="2800" dirty="0"/>
              <a:t>Align the sequences to a reference genome, creating </a:t>
            </a:r>
            <a:r>
              <a:rPr lang="en-GB" sz="2800" b="1" dirty="0"/>
              <a:t>BAM</a:t>
            </a:r>
            <a:r>
              <a:rPr lang="en-GB" sz="2800" dirty="0"/>
              <a:t> or CRAM files.</a:t>
            </a:r>
          </a:p>
          <a:p>
            <a:pPr marL="285750" indent="-285750">
              <a:buFont typeface="Arial" charset="0"/>
              <a:buChar char="•"/>
            </a:pPr>
            <a:r>
              <a:rPr lang="en-GB" sz="2800" dirty="0"/>
              <a:t>Identify where the aligned reads differ from the reference genome and write to a </a:t>
            </a:r>
            <a:r>
              <a:rPr lang="en-GB" sz="2800" b="1" dirty="0"/>
              <a:t>VCF</a:t>
            </a:r>
            <a:r>
              <a:rPr lang="en-GB" sz="2800" dirty="0"/>
              <a:t> file.</a:t>
            </a:r>
          </a:p>
        </p:txBody>
      </p:sp>
      <p:pic>
        <p:nvPicPr>
          <p:cNvPr id="7" name="Picture 6"/>
          <p:cNvPicPr>
            <a:picLocks noChangeAspect="1"/>
          </p:cNvPicPr>
          <p:nvPr/>
        </p:nvPicPr>
        <p:blipFill>
          <a:blip r:embed="rId2"/>
          <a:stretch>
            <a:fillRect/>
          </a:stretch>
        </p:blipFill>
        <p:spPr>
          <a:xfrm>
            <a:off x="303389" y="4043680"/>
            <a:ext cx="11888612" cy="2567940"/>
          </a:xfrm>
          <a:prstGeom prst="rect">
            <a:avLst/>
          </a:prstGeom>
        </p:spPr>
      </p:pic>
    </p:spTree>
    <p:extLst>
      <p:ext uri="{BB962C8B-B14F-4D97-AF65-F5344CB8AC3E}">
        <p14:creationId xmlns:p14="http://schemas.microsoft.com/office/powerpoint/2010/main" val="1297104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rPr>
              <a:t>Variant calling methods</a:t>
            </a:r>
          </a:p>
        </p:txBody>
      </p:sp>
      <p:sp>
        <p:nvSpPr>
          <p:cNvPr id="3" name="Content Placeholder 2"/>
          <p:cNvSpPr>
            <a:spLocks noGrp="1"/>
          </p:cNvSpPr>
          <p:nvPr>
            <p:ph idx="1"/>
          </p:nvPr>
        </p:nvSpPr>
        <p:spPr>
          <a:xfrm>
            <a:off x="1981200" y="1679178"/>
            <a:ext cx="4495800" cy="4254499"/>
          </a:xfrm>
        </p:spPr>
        <p:txBody>
          <a:bodyPr>
            <a:normAutofit fontScale="70000" lnSpcReduction="20000"/>
          </a:bodyPr>
          <a:lstStyle/>
          <a:p>
            <a:r>
              <a:rPr lang="en-US" dirty="0"/>
              <a:t>&gt; 15 different algorithms </a:t>
            </a:r>
          </a:p>
          <a:p>
            <a:r>
              <a:rPr lang="en-US" dirty="0"/>
              <a:t>Three categories</a:t>
            </a:r>
          </a:p>
          <a:p>
            <a:pPr lvl="1"/>
            <a:r>
              <a:rPr lang="en-US" dirty="0"/>
              <a:t>Allele counting</a:t>
            </a:r>
          </a:p>
          <a:p>
            <a:pPr lvl="1"/>
            <a:r>
              <a:rPr lang="en-US" dirty="0"/>
              <a:t>Probabilistic methods, e.g. Bayesian model </a:t>
            </a:r>
          </a:p>
          <a:p>
            <a:pPr lvl="2"/>
            <a:r>
              <a:rPr lang="en-US" dirty="0"/>
              <a:t>to quantify statistical uncertainty</a:t>
            </a:r>
          </a:p>
          <a:p>
            <a:pPr lvl="2"/>
            <a:r>
              <a:rPr lang="en-US" dirty="0"/>
              <a:t>Assign priors based on observed allele frequency of multiple samples</a:t>
            </a:r>
          </a:p>
          <a:p>
            <a:pPr lvl="1"/>
            <a:r>
              <a:rPr lang="en-US" dirty="0"/>
              <a:t>Heuristic approach</a:t>
            </a:r>
          </a:p>
          <a:p>
            <a:pPr lvl="2"/>
            <a:r>
              <a:rPr lang="en-US" dirty="0"/>
              <a:t>Based on thresholds for read depth, base quality, variant allele frequency, statistical significance    </a:t>
            </a:r>
          </a:p>
          <a:p>
            <a:pPr lvl="1"/>
            <a:endParaRPr lang="en-US" dirty="0"/>
          </a:p>
          <a:p>
            <a:pPr lvl="1"/>
            <a:endParaRPr lang="en-US" dirty="0"/>
          </a:p>
          <a:p>
            <a:pPr lvl="1"/>
            <a:endParaRPr lang="en-US" dirty="0"/>
          </a:p>
          <a:p>
            <a:pPr lvl="1"/>
            <a:endParaRPr lang="en-US" dirty="0"/>
          </a:p>
          <a:p>
            <a:pPr lvl="1"/>
            <a:endParaRPr lang="en-US" dirty="0"/>
          </a:p>
        </p:txBody>
      </p:sp>
      <p:sp>
        <p:nvSpPr>
          <p:cNvPr id="5" name="Rectangle 4"/>
          <p:cNvSpPr/>
          <p:nvPr/>
        </p:nvSpPr>
        <p:spPr>
          <a:xfrm>
            <a:off x="211922" y="6540508"/>
            <a:ext cx="11980078" cy="276999"/>
          </a:xfrm>
          <a:prstGeom prst="rect">
            <a:avLst/>
          </a:prstGeom>
        </p:spPr>
        <p:txBody>
          <a:bodyPr wrap="square">
            <a:spAutoFit/>
          </a:bodyPr>
          <a:lstStyle/>
          <a:p>
            <a:r>
              <a:rPr lang="en-US" sz="1200" b="1" dirty="0">
                <a:solidFill>
                  <a:prstClr val="black"/>
                </a:solidFill>
              </a:rPr>
              <a:t>Nielsen R, Paul JS, </a:t>
            </a:r>
            <a:r>
              <a:rPr lang="en-US" sz="1200" b="1" dirty="0" err="1">
                <a:solidFill>
                  <a:prstClr val="black"/>
                </a:solidFill>
              </a:rPr>
              <a:t>Albrechtsen</a:t>
            </a:r>
            <a:r>
              <a:rPr lang="en-US" sz="1200" b="1" dirty="0">
                <a:solidFill>
                  <a:prstClr val="black"/>
                </a:solidFill>
              </a:rPr>
              <a:t> A, Song YS. </a:t>
            </a:r>
            <a:r>
              <a:rPr lang="en-US" sz="1200" dirty="0">
                <a:solidFill>
                  <a:prstClr val="black"/>
                </a:solidFill>
              </a:rPr>
              <a:t>Genotype and SNP calling from next-generation sequencing data. Nat Rev Genet. 2011 Jun;12(6):443-51. PMID: 21587300.</a:t>
            </a:r>
          </a:p>
        </p:txBody>
      </p:sp>
      <p:grpSp>
        <p:nvGrpSpPr>
          <p:cNvPr id="7" name="Group 15"/>
          <p:cNvGrpSpPr/>
          <p:nvPr/>
        </p:nvGrpSpPr>
        <p:grpSpPr>
          <a:xfrm>
            <a:off x="7404793" y="3032377"/>
            <a:ext cx="1574800" cy="88106"/>
            <a:chOff x="1066800" y="1577182"/>
            <a:chExt cx="1574800" cy="88106"/>
          </a:xfrm>
        </p:grpSpPr>
        <p:cxnSp>
          <p:nvCxnSpPr>
            <p:cNvPr id="8" name="Straight Connector 7"/>
            <p:cNvCxnSpPr/>
            <p:nvPr/>
          </p:nvCxnSpPr>
          <p:spPr>
            <a:xfrm>
              <a:off x="1066800" y="1625600"/>
              <a:ext cx="1574800" cy="1588"/>
            </a:xfrm>
            <a:prstGeom prst="line">
              <a:avLst/>
            </a:prstGeom>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cxnSp>
        <p:sp>
          <p:nvSpPr>
            <p:cNvPr id="9" name="Rectangle 8"/>
            <p:cNvSpPr/>
            <p:nvPr/>
          </p:nvSpPr>
          <p:spPr>
            <a:xfrm>
              <a:off x="1760538" y="1577182"/>
              <a:ext cx="80962" cy="88106"/>
            </a:xfrm>
            <a:prstGeom prst="rect">
              <a:avLst/>
            </a:prstGeom>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0" name="Group 16"/>
          <p:cNvGrpSpPr/>
          <p:nvPr/>
        </p:nvGrpSpPr>
        <p:grpSpPr>
          <a:xfrm>
            <a:off x="7404793" y="3184777"/>
            <a:ext cx="1574800" cy="88106"/>
            <a:chOff x="1066800" y="1577182"/>
            <a:chExt cx="1574800" cy="88106"/>
          </a:xfrm>
        </p:grpSpPr>
        <p:cxnSp>
          <p:nvCxnSpPr>
            <p:cNvPr id="18" name="Straight Connector 17"/>
            <p:cNvCxnSpPr/>
            <p:nvPr/>
          </p:nvCxnSpPr>
          <p:spPr>
            <a:xfrm>
              <a:off x="1066800" y="1625600"/>
              <a:ext cx="1574800" cy="1588"/>
            </a:xfrm>
            <a:prstGeom prst="line">
              <a:avLst/>
            </a:prstGeom>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cxnSp>
        <p:sp>
          <p:nvSpPr>
            <p:cNvPr id="19" name="Rectangle 18"/>
            <p:cNvSpPr/>
            <p:nvPr/>
          </p:nvSpPr>
          <p:spPr>
            <a:xfrm>
              <a:off x="1760538" y="1577182"/>
              <a:ext cx="80962" cy="88106"/>
            </a:xfrm>
            <a:prstGeom prst="rect">
              <a:avLst/>
            </a:prstGeom>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1" name="Group 19"/>
          <p:cNvGrpSpPr/>
          <p:nvPr/>
        </p:nvGrpSpPr>
        <p:grpSpPr>
          <a:xfrm>
            <a:off x="7404793" y="3337177"/>
            <a:ext cx="1574800" cy="88106"/>
            <a:chOff x="1066800" y="1577182"/>
            <a:chExt cx="1574800" cy="88106"/>
          </a:xfrm>
        </p:grpSpPr>
        <p:cxnSp>
          <p:nvCxnSpPr>
            <p:cNvPr id="21" name="Straight Connector 20"/>
            <p:cNvCxnSpPr/>
            <p:nvPr/>
          </p:nvCxnSpPr>
          <p:spPr>
            <a:xfrm>
              <a:off x="1066800" y="1625600"/>
              <a:ext cx="1574800" cy="1588"/>
            </a:xfrm>
            <a:prstGeom prst="line">
              <a:avLst/>
            </a:prstGeom>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cxnSp>
        <p:sp>
          <p:nvSpPr>
            <p:cNvPr id="22" name="Rectangle 21"/>
            <p:cNvSpPr/>
            <p:nvPr/>
          </p:nvSpPr>
          <p:spPr>
            <a:xfrm>
              <a:off x="1760538" y="1577182"/>
              <a:ext cx="80962" cy="88106"/>
            </a:xfrm>
            <a:prstGeom prst="rect">
              <a:avLst/>
            </a:prstGeom>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2" name="Group 22"/>
          <p:cNvGrpSpPr/>
          <p:nvPr/>
        </p:nvGrpSpPr>
        <p:grpSpPr>
          <a:xfrm>
            <a:off x="7404793" y="3489577"/>
            <a:ext cx="1574800" cy="88106"/>
            <a:chOff x="1066800" y="1577182"/>
            <a:chExt cx="1574800" cy="88106"/>
          </a:xfrm>
        </p:grpSpPr>
        <p:cxnSp>
          <p:nvCxnSpPr>
            <p:cNvPr id="24" name="Straight Connector 23"/>
            <p:cNvCxnSpPr/>
            <p:nvPr/>
          </p:nvCxnSpPr>
          <p:spPr>
            <a:xfrm>
              <a:off x="1066800" y="1625600"/>
              <a:ext cx="1574800" cy="1588"/>
            </a:xfrm>
            <a:prstGeom prst="line">
              <a:avLst/>
            </a:prstGeom>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cxnSp>
        <p:sp>
          <p:nvSpPr>
            <p:cNvPr id="25" name="Rectangle 24"/>
            <p:cNvSpPr/>
            <p:nvPr/>
          </p:nvSpPr>
          <p:spPr>
            <a:xfrm>
              <a:off x="1760538" y="1577182"/>
              <a:ext cx="80962" cy="88106"/>
            </a:xfrm>
            <a:prstGeom prst="rect">
              <a:avLst/>
            </a:prstGeom>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3" name="Group 25"/>
          <p:cNvGrpSpPr/>
          <p:nvPr/>
        </p:nvGrpSpPr>
        <p:grpSpPr>
          <a:xfrm>
            <a:off x="7404793" y="3641977"/>
            <a:ext cx="1574800" cy="88106"/>
            <a:chOff x="1066800" y="1577182"/>
            <a:chExt cx="1574800" cy="88106"/>
          </a:xfrm>
        </p:grpSpPr>
        <p:cxnSp>
          <p:nvCxnSpPr>
            <p:cNvPr id="27" name="Straight Connector 26"/>
            <p:cNvCxnSpPr/>
            <p:nvPr/>
          </p:nvCxnSpPr>
          <p:spPr>
            <a:xfrm>
              <a:off x="1066800" y="1625600"/>
              <a:ext cx="1574800" cy="1588"/>
            </a:xfrm>
            <a:prstGeom prst="line">
              <a:avLst/>
            </a:prstGeom>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cxnSp>
        <p:sp>
          <p:nvSpPr>
            <p:cNvPr id="28" name="Rectangle 27"/>
            <p:cNvSpPr/>
            <p:nvPr/>
          </p:nvSpPr>
          <p:spPr>
            <a:xfrm>
              <a:off x="1760538" y="1577182"/>
              <a:ext cx="80962" cy="88106"/>
            </a:xfrm>
            <a:prstGeom prst="rect">
              <a:avLst/>
            </a:prstGeom>
            <a:ln w="1905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4" name="Group 28"/>
          <p:cNvGrpSpPr/>
          <p:nvPr/>
        </p:nvGrpSpPr>
        <p:grpSpPr>
          <a:xfrm>
            <a:off x="7404793" y="3921377"/>
            <a:ext cx="1574800" cy="88106"/>
            <a:chOff x="1066800" y="1577182"/>
            <a:chExt cx="1574800" cy="88106"/>
          </a:xfrm>
          <a:effectLst/>
        </p:grpSpPr>
        <p:cxnSp>
          <p:nvCxnSpPr>
            <p:cNvPr id="30" name="Straight Connector 29"/>
            <p:cNvCxnSpPr/>
            <p:nvPr/>
          </p:nvCxnSpPr>
          <p:spPr>
            <a:xfrm>
              <a:off x="1066800" y="1625600"/>
              <a:ext cx="1574800" cy="1588"/>
            </a:xfrm>
            <a:prstGeom prst="line">
              <a:avLst/>
            </a:prstGeom>
            <a:ln w="19050" cap="flat" cmpd="sng" algn="ctr">
              <a:solidFill>
                <a:schemeClr val="accent2">
                  <a:shade val="95000"/>
                  <a:satMod val="105000"/>
                </a:schemeClr>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cxnSp>
        <p:sp>
          <p:nvSpPr>
            <p:cNvPr id="31" name="Rectangle 30"/>
            <p:cNvSpPr/>
            <p:nvPr/>
          </p:nvSpPr>
          <p:spPr>
            <a:xfrm>
              <a:off x="1760538" y="1577182"/>
              <a:ext cx="80962" cy="88106"/>
            </a:xfrm>
            <a:prstGeom prst="rect">
              <a:avLst/>
            </a:prstGeom>
            <a:ln w="19050" cap="flat" cmpd="sng" algn="ctr">
              <a:solidFill>
                <a:schemeClr val="accent2">
                  <a:shade val="95000"/>
                  <a:satMod val="105000"/>
                </a:schemeClr>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grpSp>
      <p:cxnSp>
        <p:nvCxnSpPr>
          <p:cNvPr id="33" name="Straight Connector 32"/>
          <p:cNvCxnSpPr/>
          <p:nvPr/>
        </p:nvCxnSpPr>
        <p:spPr>
          <a:xfrm>
            <a:off x="7404793" y="4122195"/>
            <a:ext cx="1574800" cy="1588"/>
          </a:xfrm>
          <a:prstGeom prst="line">
            <a:avLst/>
          </a:prstGeom>
          <a:ln w="19050" cap="flat" cmpd="sng" algn="ctr">
            <a:solidFill>
              <a:schemeClr val="accent2">
                <a:shade val="95000"/>
                <a:satMod val="105000"/>
              </a:schemeClr>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cxnSp>
      <p:grpSp>
        <p:nvGrpSpPr>
          <p:cNvPr id="15" name="Group 34"/>
          <p:cNvGrpSpPr/>
          <p:nvPr/>
        </p:nvGrpSpPr>
        <p:grpSpPr>
          <a:xfrm>
            <a:off x="7404793" y="4226177"/>
            <a:ext cx="1574800" cy="88106"/>
            <a:chOff x="1066800" y="1577182"/>
            <a:chExt cx="1574800" cy="88106"/>
          </a:xfrm>
          <a:effectLst/>
        </p:grpSpPr>
        <p:cxnSp>
          <p:nvCxnSpPr>
            <p:cNvPr id="36" name="Straight Connector 35"/>
            <p:cNvCxnSpPr/>
            <p:nvPr/>
          </p:nvCxnSpPr>
          <p:spPr>
            <a:xfrm>
              <a:off x="1066800" y="1625600"/>
              <a:ext cx="1574800" cy="1588"/>
            </a:xfrm>
            <a:prstGeom prst="line">
              <a:avLst/>
            </a:prstGeom>
            <a:ln w="19050" cap="flat" cmpd="sng" algn="ctr">
              <a:solidFill>
                <a:schemeClr val="accent2">
                  <a:shade val="95000"/>
                  <a:satMod val="105000"/>
                </a:schemeClr>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cxnSp>
        <p:sp>
          <p:nvSpPr>
            <p:cNvPr id="37" name="Rectangle 36"/>
            <p:cNvSpPr/>
            <p:nvPr/>
          </p:nvSpPr>
          <p:spPr>
            <a:xfrm>
              <a:off x="1760538" y="1577182"/>
              <a:ext cx="80962" cy="88106"/>
            </a:xfrm>
            <a:prstGeom prst="rect">
              <a:avLst/>
            </a:prstGeom>
            <a:ln w="19050" cap="flat" cmpd="sng" algn="ctr">
              <a:solidFill>
                <a:schemeClr val="accent2">
                  <a:shade val="95000"/>
                  <a:satMod val="105000"/>
                </a:schemeClr>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grpSp>
      <p:cxnSp>
        <p:nvCxnSpPr>
          <p:cNvPr id="39" name="Straight Connector 38"/>
          <p:cNvCxnSpPr/>
          <p:nvPr/>
        </p:nvCxnSpPr>
        <p:spPr>
          <a:xfrm>
            <a:off x="7404793" y="4426995"/>
            <a:ext cx="1574800" cy="1588"/>
          </a:xfrm>
          <a:prstGeom prst="line">
            <a:avLst/>
          </a:prstGeom>
          <a:ln w="19050" cap="flat" cmpd="sng" algn="ctr">
            <a:solidFill>
              <a:schemeClr val="accent2">
                <a:shade val="95000"/>
                <a:satMod val="105000"/>
              </a:schemeClr>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cxnSp>
      <p:grpSp>
        <p:nvGrpSpPr>
          <p:cNvPr id="16" name="Group 40"/>
          <p:cNvGrpSpPr/>
          <p:nvPr/>
        </p:nvGrpSpPr>
        <p:grpSpPr>
          <a:xfrm>
            <a:off x="7404793" y="4530977"/>
            <a:ext cx="1574800" cy="88106"/>
            <a:chOff x="1066800" y="1577182"/>
            <a:chExt cx="1574800" cy="88106"/>
          </a:xfrm>
          <a:effectLst/>
        </p:grpSpPr>
        <p:cxnSp>
          <p:nvCxnSpPr>
            <p:cNvPr id="42" name="Straight Connector 41"/>
            <p:cNvCxnSpPr/>
            <p:nvPr/>
          </p:nvCxnSpPr>
          <p:spPr>
            <a:xfrm>
              <a:off x="1066800" y="1625600"/>
              <a:ext cx="1574800" cy="1588"/>
            </a:xfrm>
            <a:prstGeom prst="line">
              <a:avLst/>
            </a:prstGeom>
            <a:ln w="19050" cap="flat" cmpd="sng" algn="ctr">
              <a:solidFill>
                <a:schemeClr val="accent2">
                  <a:shade val="95000"/>
                  <a:satMod val="105000"/>
                </a:schemeClr>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cxnSp>
        <p:sp>
          <p:nvSpPr>
            <p:cNvPr id="43" name="Rectangle 42"/>
            <p:cNvSpPr/>
            <p:nvPr/>
          </p:nvSpPr>
          <p:spPr>
            <a:xfrm>
              <a:off x="1760538" y="1577182"/>
              <a:ext cx="80962" cy="88106"/>
            </a:xfrm>
            <a:prstGeom prst="rect">
              <a:avLst/>
            </a:prstGeom>
            <a:ln w="19050" cap="flat" cmpd="sng" algn="ctr">
              <a:solidFill>
                <a:schemeClr val="accent2">
                  <a:shade val="95000"/>
                  <a:satMod val="105000"/>
                </a:schemeClr>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grpSp>
      <p:cxnSp>
        <p:nvCxnSpPr>
          <p:cNvPr id="44" name="Straight Connector 43"/>
          <p:cNvCxnSpPr/>
          <p:nvPr/>
        </p:nvCxnSpPr>
        <p:spPr>
          <a:xfrm>
            <a:off x="7392093" y="2782345"/>
            <a:ext cx="1574800" cy="1588"/>
          </a:xfrm>
          <a:prstGeom prst="line">
            <a:avLst/>
          </a:prstGeom>
          <a:ln w="19050" cap="flat" cmpd="sng" algn="ctr">
            <a:solidFill>
              <a:schemeClr val="accent3"/>
            </a:solidFill>
            <a:prstDash val="solid"/>
            <a:round/>
            <a:headEnd type="none" w="med" len="med"/>
            <a:tailEnd type="none" w="med" len="med"/>
          </a:ln>
        </p:spPr>
        <p:style>
          <a:lnRef idx="1">
            <a:schemeClr val="accent2"/>
          </a:lnRef>
          <a:fillRef idx="3">
            <a:schemeClr val="accent2"/>
          </a:fillRef>
          <a:effectRef idx="2">
            <a:schemeClr val="accent2"/>
          </a:effectRef>
          <a:fontRef idx="minor">
            <a:schemeClr val="lt1"/>
          </a:fontRef>
        </p:style>
      </p:cxnSp>
      <p:sp>
        <p:nvSpPr>
          <p:cNvPr id="45" name="TextBox 44"/>
          <p:cNvSpPr txBox="1"/>
          <p:nvPr/>
        </p:nvSpPr>
        <p:spPr>
          <a:xfrm>
            <a:off x="6591994" y="2584979"/>
            <a:ext cx="492443" cy="369332"/>
          </a:xfrm>
          <a:prstGeom prst="rect">
            <a:avLst/>
          </a:prstGeom>
          <a:noFill/>
        </p:spPr>
        <p:txBody>
          <a:bodyPr wrap="none" rtlCol="0">
            <a:spAutoFit/>
          </a:bodyPr>
          <a:lstStyle/>
          <a:p>
            <a:r>
              <a:rPr lang="en-US" dirty="0">
                <a:solidFill>
                  <a:prstClr val="black"/>
                </a:solidFill>
              </a:rPr>
              <a:t>Ref</a:t>
            </a:r>
          </a:p>
        </p:txBody>
      </p:sp>
      <p:sp>
        <p:nvSpPr>
          <p:cNvPr id="46" name="TextBox 45"/>
          <p:cNvSpPr txBox="1"/>
          <p:nvPr/>
        </p:nvSpPr>
        <p:spPr>
          <a:xfrm>
            <a:off x="6591994" y="3208351"/>
            <a:ext cx="602373" cy="369332"/>
          </a:xfrm>
          <a:prstGeom prst="rect">
            <a:avLst/>
          </a:prstGeom>
          <a:noFill/>
        </p:spPr>
        <p:txBody>
          <a:bodyPr wrap="none" rtlCol="0">
            <a:spAutoFit/>
          </a:bodyPr>
          <a:lstStyle/>
          <a:p>
            <a:r>
              <a:rPr lang="en-US" dirty="0">
                <a:solidFill>
                  <a:prstClr val="black"/>
                </a:solidFill>
              </a:rPr>
              <a:t>Ind1</a:t>
            </a:r>
          </a:p>
        </p:txBody>
      </p:sp>
      <p:sp>
        <p:nvSpPr>
          <p:cNvPr id="47" name="TextBox 46"/>
          <p:cNvSpPr txBox="1"/>
          <p:nvPr/>
        </p:nvSpPr>
        <p:spPr>
          <a:xfrm>
            <a:off x="6591994" y="4091517"/>
            <a:ext cx="602373" cy="369332"/>
          </a:xfrm>
          <a:prstGeom prst="rect">
            <a:avLst/>
          </a:prstGeom>
          <a:noFill/>
        </p:spPr>
        <p:txBody>
          <a:bodyPr wrap="none" rtlCol="0">
            <a:spAutoFit/>
          </a:bodyPr>
          <a:lstStyle/>
          <a:p>
            <a:r>
              <a:rPr lang="en-US" dirty="0">
                <a:solidFill>
                  <a:prstClr val="black"/>
                </a:solidFill>
              </a:rPr>
              <a:t>Ind2</a:t>
            </a:r>
          </a:p>
        </p:txBody>
      </p:sp>
      <p:sp>
        <p:nvSpPr>
          <p:cNvPr id="48" name="TextBox 47"/>
          <p:cNvSpPr txBox="1"/>
          <p:nvPr/>
        </p:nvSpPr>
        <p:spPr>
          <a:xfrm>
            <a:off x="9608295" y="2623357"/>
            <a:ext cx="318229" cy="369332"/>
          </a:xfrm>
          <a:prstGeom prst="rect">
            <a:avLst/>
          </a:prstGeom>
          <a:noFill/>
        </p:spPr>
        <p:txBody>
          <a:bodyPr wrap="none" rtlCol="0">
            <a:spAutoFit/>
          </a:bodyPr>
          <a:lstStyle/>
          <a:p>
            <a:r>
              <a:rPr lang="en-US" dirty="0">
                <a:solidFill>
                  <a:prstClr val="black"/>
                </a:solidFill>
              </a:rPr>
              <a:t>A</a:t>
            </a:r>
          </a:p>
        </p:txBody>
      </p:sp>
      <p:sp>
        <p:nvSpPr>
          <p:cNvPr id="49" name="TextBox 48"/>
          <p:cNvSpPr txBox="1"/>
          <p:nvPr/>
        </p:nvSpPr>
        <p:spPr>
          <a:xfrm>
            <a:off x="9484875" y="3278479"/>
            <a:ext cx="565066" cy="369332"/>
          </a:xfrm>
          <a:prstGeom prst="rect">
            <a:avLst/>
          </a:prstGeom>
          <a:noFill/>
        </p:spPr>
        <p:txBody>
          <a:bodyPr wrap="none" rtlCol="0">
            <a:spAutoFit/>
          </a:bodyPr>
          <a:lstStyle/>
          <a:p>
            <a:r>
              <a:rPr lang="en-US" dirty="0">
                <a:solidFill>
                  <a:prstClr val="black"/>
                </a:solidFill>
              </a:rPr>
              <a:t>G/G</a:t>
            </a:r>
          </a:p>
        </p:txBody>
      </p:sp>
      <p:sp>
        <p:nvSpPr>
          <p:cNvPr id="50" name="TextBox 49"/>
          <p:cNvSpPr txBox="1"/>
          <p:nvPr/>
        </p:nvSpPr>
        <p:spPr>
          <a:xfrm>
            <a:off x="9490905" y="4161645"/>
            <a:ext cx="553006" cy="369332"/>
          </a:xfrm>
          <a:prstGeom prst="rect">
            <a:avLst/>
          </a:prstGeom>
          <a:noFill/>
        </p:spPr>
        <p:txBody>
          <a:bodyPr wrap="none" rtlCol="0">
            <a:spAutoFit/>
          </a:bodyPr>
          <a:lstStyle/>
          <a:p>
            <a:r>
              <a:rPr lang="en-US" dirty="0">
                <a:solidFill>
                  <a:prstClr val="black"/>
                </a:solidFill>
              </a:rPr>
              <a:t>A/G</a:t>
            </a:r>
          </a:p>
        </p:txBody>
      </p:sp>
      <p:sp>
        <p:nvSpPr>
          <p:cNvPr id="52" name="Down Arrow Callout 51"/>
          <p:cNvSpPr/>
          <p:nvPr/>
        </p:nvSpPr>
        <p:spPr>
          <a:xfrm>
            <a:off x="7757831" y="1719463"/>
            <a:ext cx="715269" cy="622168"/>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3" name="TextBox 52"/>
          <p:cNvSpPr txBox="1"/>
          <p:nvPr/>
        </p:nvSpPr>
        <p:spPr>
          <a:xfrm>
            <a:off x="7844442" y="1721513"/>
            <a:ext cx="558980" cy="369332"/>
          </a:xfrm>
          <a:prstGeom prst="rect">
            <a:avLst/>
          </a:prstGeom>
          <a:noFill/>
        </p:spPr>
        <p:txBody>
          <a:bodyPr wrap="none" rtlCol="0">
            <a:spAutoFit/>
          </a:bodyPr>
          <a:lstStyle/>
          <a:p>
            <a:r>
              <a:rPr lang="en-US" dirty="0">
                <a:solidFill>
                  <a:prstClr val="black"/>
                </a:solidFill>
              </a:rPr>
              <a:t>SNP</a:t>
            </a:r>
          </a:p>
        </p:txBody>
      </p:sp>
      <p:sp>
        <p:nvSpPr>
          <p:cNvPr id="54" name="Down Arrow Callout 53"/>
          <p:cNvSpPr/>
          <p:nvPr/>
        </p:nvSpPr>
        <p:spPr>
          <a:xfrm>
            <a:off x="9296421" y="1695091"/>
            <a:ext cx="969819" cy="622168"/>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5" name="TextBox 54"/>
          <p:cNvSpPr txBox="1"/>
          <p:nvPr/>
        </p:nvSpPr>
        <p:spPr>
          <a:xfrm>
            <a:off x="9376747" y="1697141"/>
            <a:ext cx="838691" cy="369332"/>
          </a:xfrm>
          <a:prstGeom prst="rect">
            <a:avLst/>
          </a:prstGeom>
          <a:noFill/>
        </p:spPr>
        <p:txBody>
          <a:bodyPr wrap="none" rtlCol="0">
            <a:spAutoFit/>
          </a:bodyPr>
          <a:lstStyle/>
          <a:p>
            <a:r>
              <a:rPr lang="en-US" dirty="0">
                <a:solidFill>
                  <a:prstClr val="black"/>
                </a:solidFill>
              </a:rPr>
              <a:t>variant</a:t>
            </a:r>
          </a:p>
        </p:txBody>
      </p:sp>
    </p:spTree>
    <p:extLst>
      <p:ext uri="{BB962C8B-B14F-4D97-AF65-F5344CB8AC3E}">
        <p14:creationId xmlns:p14="http://schemas.microsoft.com/office/powerpoint/2010/main" val="854529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39520" y="152400"/>
            <a:ext cx="10668000" cy="1143000"/>
          </a:xfrm>
        </p:spPr>
        <p:txBody>
          <a:bodyPr>
            <a:normAutofit/>
          </a:bodyPr>
          <a:lstStyle/>
          <a:p>
            <a:r>
              <a:rPr lang="en-US" b="1" dirty="0">
                <a:solidFill>
                  <a:schemeClr val="accent2">
                    <a:lumMod val="50000"/>
                  </a:schemeClr>
                </a:solidFill>
              </a:rPr>
              <a:t>Variants (different) identifiers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122" y="1605237"/>
            <a:ext cx="7405224" cy="4716103"/>
          </a:xfrm>
          <a:prstGeom prst="rect">
            <a:avLst/>
          </a:prstGeom>
        </p:spPr>
      </p:pic>
      <p:sp>
        <p:nvSpPr>
          <p:cNvPr id="3" name="Down Arrow 2">
            <a:extLst>
              <a:ext uri="{FF2B5EF4-FFF2-40B4-BE49-F238E27FC236}">
                <a16:creationId xmlns:a16="http://schemas.microsoft.com/office/drawing/2014/main" id="{9FE0D2C2-99DE-C048-BE22-7EDC5DF5460E}"/>
              </a:ext>
            </a:extLst>
          </p:cNvPr>
          <p:cNvSpPr/>
          <p:nvPr/>
        </p:nvSpPr>
        <p:spPr>
          <a:xfrm>
            <a:off x="3530278" y="1000245"/>
            <a:ext cx="1585732" cy="955877"/>
          </a:xfrm>
          <a:prstGeom prst="downArrow">
            <a:avLst>
              <a:gd name="adj1" fmla="val 50000"/>
              <a:gd name="adj2" fmla="val 487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E62C8337-094C-1B4B-99BC-0C64060414DE}"/>
              </a:ext>
            </a:extLst>
          </p:cNvPr>
          <p:cNvSpPr/>
          <p:nvPr/>
        </p:nvSpPr>
        <p:spPr>
          <a:xfrm>
            <a:off x="2989943" y="5355771"/>
            <a:ext cx="2126067" cy="522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A0761AE-00E0-0F43-9467-7CC0D7EE0362}"/>
              </a:ext>
            </a:extLst>
          </p:cNvPr>
          <p:cNvSpPr/>
          <p:nvPr/>
        </p:nvSpPr>
        <p:spPr>
          <a:xfrm>
            <a:off x="2989943" y="2733967"/>
            <a:ext cx="2126067" cy="5225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43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a:solidFill>
                  <a:prstClr val="black">
                    <a:tint val="75000"/>
                  </a:prstClr>
                </a:solidFill>
              </a:rPr>
              <a:t>5/30/2014</a:t>
            </a:r>
          </a:p>
        </p:txBody>
      </p:sp>
      <p:sp>
        <p:nvSpPr>
          <p:cNvPr id="5" name="Footer Placeholder 4"/>
          <p:cNvSpPr>
            <a:spLocks noGrp="1"/>
          </p:cNvSpPr>
          <p:nvPr>
            <p:ph type="ftr" sz="quarter" idx="11"/>
          </p:nvPr>
        </p:nvSpPr>
        <p:spPr/>
        <p:txBody>
          <a:bodyPr/>
          <a:lstStyle/>
          <a:p>
            <a:r>
              <a:rPr lang="en-US">
                <a:solidFill>
                  <a:prstClr val="black">
                    <a:tint val="75000"/>
                  </a:prstClr>
                </a:solidFill>
              </a:rPr>
              <a:t>Variant Calling</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15</a:t>
            </a:fld>
            <a:endParaRPr lang="en-US" dirty="0">
              <a:solidFill>
                <a:prstClr val="black">
                  <a:tint val="75000"/>
                </a:prstClr>
              </a:solidFill>
            </a:endParaRP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096" t="9032" r="29044" b="12227"/>
          <a:stretch/>
        </p:blipFill>
        <p:spPr bwMode="auto">
          <a:xfrm>
            <a:off x="4046392" y="0"/>
            <a:ext cx="663626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03398" y="1752601"/>
            <a:ext cx="1720343" cy="1200329"/>
          </a:xfrm>
          <a:prstGeom prst="rect">
            <a:avLst/>
          </a:prstGeom>
        </p:spPr>
        <p:txBody>
          <a:bodyPr wrap="none">
            <a:spAutoFit/>
          </a:bodyPr>
          <a:lstStyle/>
          <a:p>
            <a:pPr algn="ctr"/>
            <a:r>
              <a:rPr lang="en-US" b="1" dirty="0">
                <a:solidFill>
                  <a:prstClr val="black"/>
                </a:solidFill>
              </a:rPr>
              <a:t>G6PC2</a:t>
            </a:r>
          </a:p>
          <a:p>
            <a:pPr algn="ctr"/>
            <a:r>
              <a:rPr lang="en-US" b="1" dirty="0">
                <a:solidFill>
                  <a:prstClr val="black"/>
                </a:solidFill>
              </a:rPr>
              <a:t>hg19</a:t>
            </a:r>
          </a:p>
          <a:p>
            <a:pPr algn="ctr"/>
            <a:r>
              <a:rPr lang="en-US" b="1" dirty="0">
                <a:solidFill>
                  <a:prstClr val="black"/>
                </a:solidFill>
              </a:rPr>
              <a:t>chr2:169764377</a:t>
            </a:r>
          </a:p>
          <a:p>
            <a:pPr algn="ctr"/>
            <a:r>
              <a:rPr lang="en-US" b="1" dirty="0">
                <a:solidFill>
                  <a:prstClr val="black"/>
                </a:solidFill>
              </a:rPr>
              <a:t>A&gt;G Asn286Asp</a:t>
            </a:r>
          </a:p>
        </p:txBody>
      </p:sp>
      <p:sp>
        <p:nvSpPr>
          <p:cNvPr id="8" name="Left Brace 7"/>
          <p:cNvSpPr/>
          <p:nvPr/>
        </p:nvSpPr>
        <p:spPr>
          <a:xfrm>
            <a:off x="4999058" y="3810000"/>
            <a:ext cx="75373" cy="2514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8" name="Left Brace 17"/>
          <p:cNvSpPr/>
          <p:nvPr/>
        </p:nvSpPr>
        <p:spPr>
          <a:xfrm>
            <a:off x="4996465" y="1524000"/>
            <a:ext cx="60947" cy="2209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7" name="TextBox 16"/>
          <p:cNvSpPr txBox="1"/>
          <p:nvPr/>
        </p:nvSpPr>
        <p:spPr>
          <a:xfrm>
            <a:off x="4198550" y="2133601"/>
            <a:ext cx="906851" cy="954107"/>
          </a:xfrm>
          <a:prstGeom prst="rect">
            <a:avLst/>
          </a:prstGeom>
          <a:noFill/>
        </p:spPr>
        <p:txBody>
          <a:bodyPr wrap="none" rtlCol="0">
            <a:spAutoFit/>
          </a:bodyPr>
          <a:lstStyle/>
          <a:p>
            <a:pPr algn="ctr"/>
            <a:r>
              <a:rPr lang="en-US" sz="1400" b="1" dirty="0">
                <a:solidFill>
                  <a:prstClr val="black"/>
                </a:solidFill>
              </a:rPr>
              <a:t>Normal</a:t>
            </a:r>
          </a:p>
          <a:p>
            <a:pPr algn="ctr"/>
            <a:r>
              <a:rPr lang="en-US" sz="1400" b="1" dirty="0">
                <a:solidFill>
                  <a:prstClr val="black"/>
                </a:solidFill>
              </a:rPr>
              <a:t>Depth=25</a:t>
            </a:r>
          </a:p>
          <a:p>
            <a:pPr algn="ctr"/>
            <a:r>
              <a:rPr lang="en-US" sz="1400" b="1" dirty="0">
                <a:solidFill>
                  <a:prstClr val="black"/>
                </a:solidFill>
              </a:rPr>
              <a:t>REF=25</a:t>
            </a:r>
          </a:p>
          <a:p>
            <a:pPr algn="ctr"/>
            <a:r>
              <a:rPr lang="en-US" sz="1400" b="1" dirty="0">
                <a:solidFill>
                  <a:prstClr val="black"/>
                </a:solidFill>
              </a:rPr>
              <a:t>ALT=0</a:t>
            </a:r>
          </a:p>
        </p:txBody>
      </p:sp>
      <p:sp>
        <p:nvSpPr>
          <p:cNvPr id="20" name="TextBox 19"/>
          <p:cNvSpPr txBox="1"/>
          <p:nvPr/>
        </p:nvSpPr>
        <p:spPr>
          <a:xfrm>
            <a:off x="4190470" y="4590247"/>
            <a:ext cx="914930" cy="954107"/>
          </a:xfrm>
          <a:prstGeom prst="rect">
            <a:avLst/>
          </a:prstGeom>
          <a:noFill/>
        </p:spPr>
        <p:txBody>
          <a:bodyPr wrap="none" rtlCol="0">
            <a:spAutoFit/>
          </a:bodyPr>
          <a:lstStyle/>
          <a:p>
            <a:pPr algn="ctr"/>
            <a:r>
              <a:rPr lang="en-US" sz="1400" b="1" dirty="0">
                <a:solidFill>
                  <a:prstClr val="black"/>
                </a:solidFill>
              </a:rPr>
              <a:t>Tumor</a:t>
            </a:r>
          </a:p>
          <a:p>
            <a:pPr algn="ctr"/>
            <a:r>
              <a:rPr lang="en-US" sz="1400" b="1" dirty="0">
                <a:solidFill>
                  <a:prstClr val="black"/>
                </a:solidFill>
              </a:rPr>
              <a:t>Depth=31</a:t>
            </a:r>
          </a:p>
          <a:p>
            <a:pPr algn="ctr"/>
            <a:r>
              <a:rPr lang="en-US" sz="1400" b="1" dirty="0">
                <a:solidFill>
                  <a:prstClr val="black"/>
                </a:solidFill>
              </a:rPr>
              <a:t>REF=15</a:t>
            </a:r>
          </a:p>
          <a:p>
            <a:pPr algn="ctr"/>
            <a:r>
              <a:rPr lang="en-US" sz="1400" b="1" dirty="0">
                <a:solidFill>
                  <a:prstClr val="black"/>
                </a:solidFill>
              </a:rPr>
              <a:t>ALT=16</a:t>
            </a:r>
          </a:p>
        </p:txBody>
      </p:sp>
      <p:sp>
        <p:nvSpPr>
          <p:cNvPr id="9" name="Oval 8"/>
          <p:cNvSpPr/>
          <p:nvPr/>
        </p:nvSpPr>
        <p:spPr>
          <a:xfrm>
            <a:off x="7748723" y="1194988"/>
            <a:ext cx="201716" cy="206523"/>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p:cNvSpPr txBox="1"/>
          <p:nvPr/>
        </p:nvSpPr>
        <p:spPr>
          <a:xfrm>
            <a:off x="8181176" y="1110175"/>
            <a:ext cx="782587" cy="276999"/>
          </a:xfrm>
          <a:prstGeom prst="rect">
            <a:avLst/>
          </a:prstGeom>
          <a:noFill/>
        </p:spPr>
        <p:txBody>
          <a:bodyPr wrap="none" rtlCol="0">
            <a:spAutoFit/>
          </a:bodyPr>
          <a:lstStyle/>
          <a:p>
            <a:r>
              <a:rPr lang="en-US" sz="1200" dirty="0">
                <a:solidFill>
                  <a:srgbClr val="C00000"/>
                </a:solidFill>
              </a:rPr>
              <a:t>REF allele</a:t>
            </a:r>
          </a:p>
        </p:txBody>
      </p:sp>
      <p:cxnSp>
        <p:nvCxnSpPr>
          <p:cNvPr id="15" name="Curved Connector 14"/>
          <p:cNvCxnSpPr>
            <a:stCxn id="11" idx="1"/>
            <a:endCxn id="9" idx="6"/>
          </p:cNvCxnSpPr>
          <p:nvPr/>
        </p:nvCxnSpPr>
        <p:spPr>
          <a:xfrm rot="10800000" flipV="1">
            <a:off x="7950439" y="1248674"/>
            <a:ext cx="230736" cy="4957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386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rPr>
              <a:t>Allele Counting Example</a:t>
            </a:r>
          </a:p>
        </p:txBody>
      </p:sp>
      <p:sp>
        <p:nvSpPr>
          <p:cNvPr id="3" name="Content Placeholder 2"/>
          <p:cNvSpPr>
            <a:spLocks noGrp="1"/>
          </p:cNvSpPr>
          <p:nvPr>
            <p:ph idx="1"/>
          </p:nvPr>
        </p:nvSpPr>
        <p:spPr/>
        <p:txBody>
          <a:bodyPr>
            <a:normAutofit/>
          </a:bodyPr>
          <a:lstStyle/>
          <a:p>
            <a:r>
              <a:rPr lang="en-US" sz="2800" b="1" dirty="0" err="1"/>
              <a:t>JointSNVMix</a:t>
            </a:r>
            <a:r>
              <a:rPr lang="en-US" sz="2800" b="1" dirty="0"/>
              <a:t> &amp; VarScan2 (Fisher’s Exact Test)</a:t>
            </a:r>
          </a:p>
          <a:p>
            <a:pPr lvl="1"/>
            <a:r>
              <a:rPr lang="en-US" sz="2000" dirty="0"/>
              <a:t>Allele count data from the normal and tumor compared using a two tailed Fisher’s exact test</a:t>
            </a:r>
          </a:p>
          <a:p>
            <a:pPr lvl="1"/>
            <a:r>
              <a:rPr lang="en-US" sz="2000" dirty="0"/>
              <a:t>If the counts are significantly different the position is labeled as a variant position (e.g., p-value &lt; 0.001)</a:t>
            </a:r>
          </a:p>
          <a:p>
            <a:pPr lvl="1"/>
            <a:endParaRPr lang="en-US" sz="2000" dirty="0"/>
          </a:p>
          <a:p>
            <a:pPr marL="457200" lvl="1" indent="0">
              <a:buNone/>
            </a:pPr>
            <a:r>
              <a:rPr lang="en-US" sz="2000" dirty="0"/>
              <a:t>			</a:t>
            </a:r>
            <a:r>
              <a:rPr lang="en-US" sz="2000" b="1" dirty="0"/>
              <a:t>2x2 Contingency Table</a:t>
            </a:r>
          </a:p>
          <a:p>
            <a:pPr marL="0" indent="0">
              <a:buNone/>
            </a:pPr>
            <a:endParaRPr lang="en-US" sz="2000" dirty="0"/>
          </a:p>
        </p:txBody>
      </p:sp>
      <p:graphicFrame>
        <p:nvGraphicFramePr>
          <p:cNvPr id="9" name="Table 8"/>
          <p:cNvGraphicFramePr>
            <a:graphicFrameLocks noGrp="1"/>
          </p:cNvGraphicFramePr>
          <p:nvPr>
            <p:extLst/>
          </p:nvPr>
        </p:nvGraphicFramePr>
        <p:xfrm>
          <a:off x="3352800" y="3596640"/>
          <a:ext cx="6019800" cy="1584960"/>
        </p:xfrm>
        <a:graphic>
          <a:graphicData uri="http://schemas.openxmlformats.org/drawingml/2006/table">
            <a:tbl>
              <a:tblPr firstRow="1" bandRow="1">
                <a:tableStyleId>{5C22544A-7EE6-4342-B048-85BDC9FD1C3A}</a:tableStyleId>
              </a:tblPr>
              <a:tblGrid>
                <a:gridCol w="1504950">
                  <a:extLst>
                    <a:ext uri="{9D8B030D-6E8A-4147-A177-3AD203B41FA5}">
                      <a16:colId xmlns:a16="http://schemas.microsoft.com/office/drawing/2014/main" val="20000"/>
                    </a:ext>
                  </a:extLst>
                </a:gridCol>
                <a:gridCol w="1504950">
                  <a:extLst>
                    <a:ext uri="{9D8B030D-6E8A-4147-A177-3AD203B41FA5}">
                      <a16:colId xmlns:a16="http://schemas.microsoft.com/office/drawing/2014/main" val="20001"/>
                    </a:ext>
                  </a:extLst>
                </a:gridCol>
                <a:gridCol w="1504950">
                  <a:extLst>
                    <a:ext uri="{9D8B030D-6E8A-4147-A177-3AD203B41FA5}">
                      <a16:colId xmlns:a16="http://schemas.microsoft.com/office/drawing/2014/main" val="20002"/>
                    </a:ext>
                  </a:extLst>
                </a:gridCol>
                <a:gridCol w="1504950">
                  <a:extLst>
                    <a:ext uri="{9D8B030D-6E8A-4147-A177-3AD203B41FA5}">
                      <a16:colId xmlns:a16="http://schemas.microsoft.com/office/drawing/2014/main" val="20003"/>
                    </a:ext>
                  </a:extLst>
                </a:gridCol>
              </a:tblGrid>
              <a:tr h="370840">
                <a:tc>
                  <a:txBody>
                    <a:bodyPr/>
                    <a:lstStyle/>
                    <a:p>
                      <a:pPr algn="ctr"/>
                      <a:endParaRPr lang="en-US" sz="2000" dirty="0"/>
                    </a:p>
                  </a:txBody>
                  <a:tcPr anchor="ctr"/>
                </a:tc>
                <a:tc>
                  <a:txBody>
                    <a:bodyPr/>
                    <a:lstStyle/>
                    <a:p>
                      <a:pPr algn="ctr"/>
                      <a:r>
                        <a:rPr lang="en-US" sz="2000" dirty="0"/>
                        <a:t>REF allele</a:t>
                      </a:r>
                    </a:p>
                  </a:txBody>
                  <a:tcPr anchor="ctr"/>
                </a:tc>
                <a:tc>
                  <a:txBody>
                    <a:bodyPr/>
                    <a:lstStyle/>
                    <a:p>
                      <a:pPr algn="ctr"/>
                      <a:r>
                        <a:rPr lang="en-US" sz="2000" dirty="0"/>
                        <a:t>ALT allele</a:t>
                      </a:r>
                    </a:p>
                  </a:txBody>
                  <a:tcPr anchor="ctr"/>
                </a:tc>
                <a:tc>
                  <a:txBody>
                    <a:bodyPr/>
                    <a:lstStyle/>
                    <a:p>
                      <a:pPr algn="ctr"/>
                      <a:r>
                        <a:rPr lang="en-US" sz="2000" dirty="0"/>
                        <a:t>Total</a:t>
                      </a:r>
                    </a:p>
                  </a:txBody>
                  <a:tcPr anchor="ctr"/>
                </a:tc>
                <a:extLst>
                  <a:ext uri="{0D108BD9-81ED-4DB2-BD59-A6C34878D82A}">
                    <a16:rowId xmlns:a16="http://schemas.microsoft.com/office/drawing/2014/main" val="10000"/>
                  </a:ext>
                </a:extLst>
              </a:tr>
              <a:tr h="370840">
                <a:tc>
                  <a:txBody>
                    <a:bodyPr/>
                    <a:lstStyle/>
                    <a:p>
                      <a:pPr algn="ctr"/>
                      <a:r>
                        <a:rPr lang="en-US" sz="2000" dirty="0"/>
                        <a:t>Tumor</a:t>
                      </a:r>
                    </a:p>
                  </a:txBody>
                  <a:tcPr anchor="ctr"/>
                </a:tc>
                <a:tc>
                  <a:txBody>
                    <a:bodyPr/>
                    <a:lstStyle/>
                    <a:p>
                      <a:pPr algn="ctr"/>
                      <a:r>
                        <a:rPr lang="en-US" sz="2000" dirty="0"/>
                        <a:t>15</a:t>
                      </a:r>
                    </a:p>
                  </a:txBody>
                  <a:tcPr anchor="ctr"/>
                </a:tc>
                <a:tc>
                  <a:txBody>
                    <a:bodyPr/>
                    <a:lstStyle/>
                    <a:p>
                      <a:pPr algn="ctr"/>
                      <a:r>
                        <a:rPr lang="en-US" sz="2000" dirty="0"/>
                        <a:t>16</a:t>
                      </a:r>
                    </a:p>
                  </a:txBody>
                  <a:tcPr anchor="ctr"/>
                </a:tc>
                <a:tc>
                  <a:txBody>
                    <a:bodyPr/>
                    <a:lstStyle/>
                    <a:p>
                      <a:pPr algn="ctr"/>
                      <a:r>
                        <a:rPr lang="en-US" sz="2000" dirty="0">
                          <a:solidFill>
                            <a:schemeClr val="tx2"/>
                          </a:solidFill>
                        </a:rPr>
                        <a:t>31</a:t>
                      </a:r>
                    </a:p>
                  </a:txBody>
                  <a:tcPr anchor="ctr"/>
                </a:tc>
                <a:extLst>
                  <a:ext uri="{0D108BD9-81ED-4DB2-BD59-A6C34878D82A}">
                    <a16:rowId xmlns:a16="http://schemas.microsoft.com/office/drawing/2014/main" val="10001"/>
                  </a:ext>
                </a:extLst>
              </a:tr>
              <a:tr h="370840">
                <a:tc>
                  <a:txBody>
                    <a:bodyPr/>
                    <a:lstStyle/>
                    <a:p>
                      <a:pPr algn="ctr"/>
                      <a:r>
                        <a:rPr lang="en-US" sz="2000" dirty="0"/>
                        <a:t>Normal</a:t>
                      </a:r>
                    </a:p>
                  </a:txBody>
                  <a:tcPr anchor="ctr"/>
                </a:tc>
                <a:tc>
                  <a:txBody>
                    <a:bodyPr/>
                    <a:lstStyle/>
                    <a:p>
                      <a:pPr algn="ctr"/>
                      <a:r>
                        <a:rPr lang="en-US" sz="2000" dirty="0"/>
                        <a:t>25</a:t>
                      </a:r>
                    </a:p>
                  </a:txBody>
                  <a:tcPr anchor="ctr"/>
                </a:tc>
                <a:tc>
                  <a:txBody>
                    <a:bodyPr/>
                    <a:lstStyle/>
                    <a:p>
                      <a:pPr algn="ctr"/>
                      <a:r>
                        <a:rPr lang="en-US" sz="2000" dirty="0"/>
                        <a:t>0</a:t>
                      </a:r>
                    </a:p>
                  </a:txBody>
                  <a:tcPr anchor="ctr"/>
                </a:tc>
                <a:tc>
                  <a:txBody>
                    <a:bodyPr/>
                    <a:lstStyle/>
                    <a:p>
                      <a:pPr algn="ctr"/>
                      <a:r>
                        <a:rPr lang="en-US" sz="2000" dirty="0">
                          <a:solidFill>
                            <a:schemeClr val="tx2"/>
                          </a:solidFill>
                        </a:rPr>
                        <a:t>25</a:t>
                      </a:r>
                    </a:p>
                  </a:txBody>
                  <a:tcPr anchor="ctr"/>
                </a:tc>
                <a:extLst>
                  <a:ext uri="{0D108BD9-81ED-4DB2-BD59-A6C34878D82A}">
                    <a16:rowId xmlns:a16="http://schemas.microsoft.com/office/drawing/2014/main" val="10002"/>
                  </a:ext>
                </a:extLst>
              </a:tr>
              <a:tr h="370840">
                <a:tc>
                  <a:txBody>
                    <a:bodyPr/>
                    <a:lstStyle/>
                    <a:p>
                      <a:pPr algn="ctr"/>
                      <a:r>
                        <a:rPr lang="en-US" sz="2000" dirty="0"/>
                        <a:t>Totals</a:t>
                      </a:r>
                    </a:p>
                  </a:txBody>
                  <a:tcPr anchor="ctr"/>
                </a:tc>
                <a:tc>
                  <a:txBody>
                    <a:bodyPr/>
                    <a:lstStyle/>
                    <a:p>
                      <a:pPr algn="ctr"/>
                      <a:r>
                        <a:rPr lang="en-US" sz="2000" dirty="0">
                          <a:solidFill>
                            <a:schemeClr val="tx2"/>
                          </a:solidFill>
                        </a:rPr>
                        <a:t>40</a:t>
                      </a:r>
                    </a:p>
                  </a:txBody>
                  <a:tcPr anchor="ctr"/>
                </a:tc>
                <a:tc>
                  <a:txBody>
                    <a:bodyPr/>
                    <a:lstStyle/>
                    <a:p>
                      <a:pPr algn="ctr"/>
                      <a:r>
                        <a:rPr lang="en-US" sz="2000" dirty="0">
                          <a:solidFill>
                            <a:schemeClr val="tx2"/>
                          </a:solidFill>
                        </a:rPr>
                        <a:t>16</a:t>
                      </a:r>
                    </a:p>
                  </a:txBody>
                  <a:tcPr anchor="ctr"/>
                </a:tc>
                <a:tc>
                  <a:txBody>
                    <a:bodyPr/>
                    <a:lstStyle/>
                    <a:p>
                      <a:pPr algn="ctr"/>
                      <a:r>
                        <a:rPr lang="en-US" sz="2000" b="0" dirty="0">
                          <a:solidFill>
                            <a:srgbClr val="C00000"/>
                          </a:solidFill>
                        </a:rPr>
                        <a:t>56</a:t>
                      </a:r>
                    </a:p>
                  </a:txBody>
                  <a:tcPr anchor="ctr"/>
                </a:tc>
                <a:extLst>
                  <a:ext uri="{0D108BD9-81ED-4DB2-BD59-A6C34878D82A}">
                    <a16:rowId xmlns:a16="http://schemas.microsoft.com/office/drawing/2014/main" val="10003"/>
                  </a:ext>
                </a:extLst>
              </a:tr>
            </a:tbl>
          </a:graphicData>
        </a:graphic>
      </p:graphicFrame>
      <p:sp>
        <p:nvSpPr>
          <p:cNvPr id="14" name="Rectangle 13"/>
          <p:cNvSpPr/>
          <p:nvPr/>
        </p:nvSpPr>
        <p:spPr>
          <a:xfrm>
            <a:off x="1693607" y="5847062"/>
            <a:ext cx="8534400" cy="923330"/>
          </a:xfrm>
          <a:prstGeom prst="rect">
            <a:avLst/>
          </a:prstGeom>
        </p:spPr>
        <p:txBody>
          <a:bodyPr wrap="square">
            <a:spAutoFit/>
          </a:bodyPr>
          <a:lstStyle/>
          <a:p>
            <a:pPr marL="285750" indent="-285750">
              <a:buFont typeface="Arial" pitchFamily="34" charset="0"/>
              <a:buChar char="•"/>
            </a:pPr>
            <a:r>
              <a:rPr lang="en-US" dirty="0">
                <a:solidFill>
                  <a:prstClr val="black"/>
                </a:solidFill>
              </a:rPr>
              <a:t>The two-tailed for the Fisher’s Exact Test p-value is &lt; 0.0001</a:t>
            </a:r>
          </a:p>
          <a:p>
            <a:pPr marL="285750" indent="-285750">
              <a:buFont typeface="Arial" pitchFamily="34" charset="0"/>
              <a:buChar char="•"/>
            </a:pPr>
            <a:r>
              <a:rPr lang="en-US" dirty="0">
                <a:solidFill>
                  <a:prstClr val="black"/>
                </a:solidFill>
              </a:rPr>
              <a:t>The association between rows (groups) and columns (outcomes) is considered to be extremely statistically significant. </a:t>
            </a:r>
          </a:p>
        </p:txBody>
      </p:sp>
      <p:sp>
        <p:nvSpPr>
          <p:cNvPr id="16" name="Rectangle 15"/>
          <p:cNvSpPr/>
          <p:nvPr/>
        </p:nvSpPr>
        <p:spPr>
          <a:xfrm>
            <a:off x="1632457" y="4002505"/>
            <a:ext cx="1720343" cy="1200329"/>
          </a:xfrm>
          <a:prstGeom prst="rect">
            <a:avLst/>
          </a:prstGeom>
        </p:spPr>
        <p:txBody>
          <a:bodyPr wrap="none">
            <a:spAutoFit/>
          </a:bodyPr>
          <a:lstStyle/>
          <a:p>
            <a:pPr algn="ctr"/>
            <a:r>
              <a:rPr lang="en-US" b="1" dirty="0">
                <a:solidFill>
                  <a:prstClr val="black"/>
                </a:solidFill>
              </a:rPr>
              <a:t>G6PC2</a:t>
            </a:r>
          </a:p>
          <a:p>
            <a:pPr algn="ctr"/>
            <a:r>
              <a:rPr lang="en-US" b="1" dirty="0">
                <a:solidFill>
                  <a:prstClr val="black"/>
                </a:solidFill>
              </a:rPr>
              <a:t>hg19</a:t>
            </a:r>
          </a:p>
          <a:p>
            <a:pPr algn="ctr"/>
            <a:r>
              <a:rPr lang="en-US" b="1" dirty="0">
                <a:solidFill>
                  <a:prstClr val="black"/>
                </a:solidFill>
              </a:rPr>
              <a:t>chr2:169764377</a:t>
            </a:r>
          </a:p>
          <a:p>
            <a:pPr algn="ctr"/>
            <a:r>
              <a:rPr lang="en-US" b="1" dirty="0">
                <a:solidFill>
                  <a:prstClr val="black"/>
                </a:solidFill>
              </a:rPr>
              <a:t>A&gt;G Asn286Asp</a:t>
            </a:r>
          </a:p>
        </p:txBody>
      </p:sp>
    </p:spTree>
    <p:extLst>
      <p:ext uri="{BB962C8B-B14F-4D97-AF65-F5344CB8AC3E}">
        <p14:creationId xmlns:p14="http://schemas.microsoft.com/office/powerpoint/2010/main" val="1402641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rPr>
              <a:t>Allele Counting  - What for</a:t>
            </a:r>
          </a:p>
        </p:txBody>
      </p:sp>
      <p:pic>
        <p:nvPicPr>
          <p:cNvPr id="5" name="Picture 4"/>
          <p:cNvPicPr>
            <a:picLocks noChangeAspect="1"/>
          </p:cNvPicPr>
          <p:nvPr/>
        </p:nvPicPr>
        <p:blipFill>
          <a:blip r:embed="rId2"/>
          <a:stretch>
            <a:fillRect/>
          </a:stretch>
        </p:blipFill>
        <p:spPr>
          <a:xfrm>
            <a:off x="839470" y="1417638"/>
            <a:ext cx="6231890" cy="5000147"/>
          </a:xfrm>
          <a:prstGeom prst="rect">
            <a:avLst/>
          </a:prstGeom>
        </p:spPr>
      </p:pic>
      <p:sp>
        <p:nvSpPr>
          <p:cNvPr id="6" name="TextBox 5"/>
          <p:cNvSpPr txBox="1"/>
          <p:nvPr/>
        </p:nvSpPr>
        <p:spPr>
          <a:xfrm>
            <a:off x="7301230" y="2133600"/>
            <a:ext cx="4531360" cy="3785652"/>
          </a:xfrm>
          <a:prstGeom prst="rect">
            <a:avLst/>
          </a:prstGeom>
          <a:noFill/>
        </p:spPr>
        <p:txBody>
          <a:bodyPr wrap="square" rtlCol="0">
            <a:spAutoFit/>
          </a:bodyPr>
          <a:lstStyle/>
          <a:p>
            <a:r>
              <a:rPr lang="en-US" sz="2400" dirty="0"/>
              <a:t>GWAS experiments are designed to compare the frequency of variants in cases (individuals with the phenotype) than controls (individuals without the phenotype).</a:t>
            </a:r>
          </a:p>
          <a:p>
            <a:endParaRPr lang="en-US" sz="2400" dirty="0"/>
          </a:p>
          <a:p>
            <a:r>
              <a:rPr lang="en-US" sz="2400" b="1" dirty="0"/>
              <a:t>Statistical analysis</a:t>
            </a:r>
            <a:r>
              <a:rPr lang="en-US" sz="2400" dirty="0"/>
              <a:t> is carried out to indicate how likely a variant is to be associated with a trait. </a:t>
            </a:r>
            <a:endParaRPr lang="en-GB" sz="2400" dirty="0"/>
          </a:p>
        </p:txBody>
      </p:sp>
    </p:spTree>
    <p:extLst>
      <p:ext uri="{BB962C8B-B14F-4D97-AF65-F5344CB8AC3E}">
        <p14:creationId xmlns:p14="http://schemas.microsoft.com/office/powerpoint/2010/main" val="822957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236"/>
            <a:ext cx="12192000" cy="1143000"/>
          </a:xfrm>
          <a:solidFill>
            <a:schemeClr val="bg1"/>
          </a:solidFill>
        </p:spPr>
        <p:txBody>
          <a:bodyPr/>
          <a:lstStyle/>
          <a:p>
            <a:r>
              <a:rPr lang="en-US" b="1" dirty="0">
                <a:solidFill>
                  <a:schemeClr val="accent2">
                    <a:lumMod val="50000"/>
                  </a:schemeClr>
                </a:solidFill>
              </a:rPr>
              <a:t>Types of Genetic Variation </a:t>
            </a:r>
            <a:r>
              <a:rPr lang="mr-IN" b="1" dirty="0">
                <a:solidFill>
                  <a:schemeClr val="accent2">
                    <a:lumMod val="50000"/>
                  </a:schemeClr>
                </a:solidFill>
              </a:rPr>
              <a:t>–</a:t>
            </a:r>
            <a:r>
              <a:rPr lang="en-US" b="1" dirty="0">
                <a:solidFill>
                  <a:schemeClr val="accent2">
                    <a:lumMod val="50000"/>
                  </a:schemeClr>
                </a:solidFill>
              </a:rPr>
              <a:t>more </a:t>
            </a:r>
          </a:p>
        </p:txBody>
      </p:sp>
      <p:pic>
        <p:nvPicPr>
          <p:cNvPr id="7" name="Picture 6"/>
          <p:cNvPicPr>
            <a:picLocks noChangeAspect="1"/>
          </p:cNvPicPr>
          <p:nvPr/>
        </p:nvPicPr>
        <p:blipFill>
          <a:blip r:embed="rId2"/>
          <a:stretch>
            <a:fillRect/>
          </a:stretch>
        </p:blipFill>
        <p:spPr>
          <a:xfrm>
            <a:off x="3298786" y="1319514"/>
            <a:ext cx="8030696" cy="5233337"/>
          </a:xfrm>
          <a:prstGeom prst="rect">
            <a:avLst/>
          </a:prstGeom>
          <a:effectLst>
            <a:outerShdw blurRad="50800" dist="76200" dir="5400000" algn="t" rotWithShape="0">
              <a:prstClr val="black">
                <a:alpha val="40000"/>
              </a:prstClr>
            </a:outerShdw>
          </a:effectLst>
        </p:spPr>
      </p:pic>
      <p:sp>
        <p:nvSpPr>
          <p:cNvPr id="8" name="Rectangle 7"/>
          <p:cNvSpPr/>
          <p:nvPr/>
        </p:nvSpPr>
        <p:spPr>
          <a:xfrm>
            <a:off x="1297022" y="4545529"/>
            <a:ext cx="6096000" cy="646331"/>
          </a:xfrm>
          <a:prstGeom prst="rect">
            <a:avLst/>
          </a:prstGeom>
        </p:spPr>
        <p:txBody>
          <a:bodyPr>
            <a:spAutoFit/>
          </a:bodyPr>
          <a:lstStyle/>
          <a:p>
            <a:r>
              <a:rPr lang="en-US" dirty="0"/>
              <a:t>Copy Number Variations </a:t>
            </a:r>
            <a:r>
              <a:rPr lang="en-US" b="1" dirty="0"/>
              <a:t>(CNVs)</a:t>
            </a:r>
          </a:p>
          <a:p>
            <a:r>
              <a:rPr lang="en-US" dirty="0"/>
              <a:t>Larger Structural Variations </a:t>
            </a:r>
            <a:r>
              <a:rPr lang="en-US" b="1" dirty="0"/>
              <a:t>(SVs)</a:t>
            </a:r>
          </a:p>
        </p:txBody>
      </p:sp>
    </p:spTree>
    <p:extLst>
      <p:ext uri="{BB962C8B-B14F-4D97-AF65-F5344CB8AC3E}">
        <p14:creationId xmlns:p14="http://schemas.microsoft.com/office/powerpoint/2010/main" val="756598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rPr>
              <a:t>Why study Structural Variation (SV)</a:t>
            </a:r>
          </a:p>
        </p:txBody>
      </p:sp>
      <p:sp>
        <p:nvSpPr>
          <p:cNvPr id="3" name="Content Placeholder 2"/>
          <p:cNvSpPr>
            <a:spLocks noGrp="1"/>
          </p:cNvSpPr>
          <p:nvPr>
            <p:ph idx="1"/>
          </p:nvPr>
        </p:nvSpPr>
        <p:spPr/>
        <p:txBody>
          <a:bodyPr>
            <a:normAutofit/>
          </a:bodyPr>
          <a:lstStyle/>
          <a:p>
            <a:r>
              <a:rPr lang="en-US" sz="2800" dirty="0"/>
              <a:t>Common in “normal” human genomes - major cause of phenotypic variation</a:t>
            </a:r>
          </a:p>
          <a:p>
            <a:r>
              <a:rPr lang="en-US" sz="2800" dirty="0"/>
              <a:t>Common in certain diseases, particularly cancer</a:t>
            </a:r>
          </a:p>
          <a:p>
            <a:r>
              <a:rPr lang="en-US" sz="2800" dirty="0"/>
              <a:t>Now showing up in rare disease; autism, schizophrenia</a:t>
            </a:r>
          </a:p>
        </p:txBody>
      </p:sp>
      <p:sp>
        <p:nvSpPr>
          <p:cNvPr id="7" name="Rectangle 6"/>
          <p:cNvSpPr/>
          <p:nvPr/>
        </p:nvSpPr>
        <p:spPr>
          <a:xfrm>
            <a:off x="248855" y="5618332"/>
            <a:ext cx="7467600" cy="1015663"/>
          </a:xfrm>
          <a:prstGeom prst="rect">
            <a:avLst/>
          </a:prstGeom>
        </p:spPr>
        <p:txBody>
          <a:bodyPr wrap="square">
            <a:spAutoFit/>
          </a:bodyPr>
          <a:lstStyle/>
          <a:p>
            <a:r>
              <a:rPr lang="en-US" sz="1200" b="1" dirty="0" err="1">
                <a:solidFill>
                  <a:prstClr val="black"/>
                </a:solidFill>
              </a:rPr>
              <a:t>Zang</a:t>
            </a:r>
            <a:r>
              <a:rPr lang="en-US" sz="1200" b="1" dirty="0">
                <a:solidFill>
                  <a:prstClr val="black"/>
                </a:solidFill>
              </a:rPr>
              <a:t>, Z.J. et al. </a:t>
            </a:r>
            <a:r>
              <a:rPr lang="en-US" sz="1200" dirty="0">
                <a:solidFill>
                  <a:prstClr val="black"/>
                </a:solidFill>
              </a:rPr>
              <a:t>Genetic and Structural Variation in the Gastric Cancer </a:t>
            </a:r>
            <a:r>
              <a:rPr lang="en-US" sz="1200" dirty="0" err="1">
                <a:solidFill>
                  <a:prstClr val="black"/>
                </a:solidFill>
              </a:rPr>
              <a:t>Kinome</a:t>
            </a:r>
            <a:r>
              <a:rPr lang="en-US" sz="1200" dirty="0">
                <a:solidFill>
                  <a:prstClr val="black"/>
                </a:solidFill>
              </a:rPr>
              <a:t> Revealed through Targeted Deep Sequencing. Cancer Res January 1, 71; 29 (2011).</a:t>
            </a:r>
          </a:p>
          <a:p>
            <a:r>
              <a:rPr lang="en-US" sz="1200" b="1" dirty="0" err="1">
                <a:solidFill>
                  <a:prstClr val="black"/>
                </a:solidFill>
              </a:rPr>
              <a:t>Shibayama</a:t>
            </a:r>
            <a:r>
              <a:rPr lang="en-US" sz="1200" b="1" dirty="0">
                <a:solidFill>
                  <a:prstClr val="black"/>
                </a:solidFill>
              </a:rPr>
              <a:t>, A. et al. </a:t>
            </a:r>
            <a:r>
              <a:rPr lang="en-US" sz="1200" dirty="0">
                <a:solidFill>
                  <a:prstClr val="black"/>
                </a:solidFill>
              </a:rPr>
              <a:t>MECP2 Structural and 30-UTR Variants in Schizophrenia, Autism and Other Psychiatric Diseases: A Possible Association With Autism. American Journal of Medical Genetics Part B (Neuropsychiatric Genetics) 128B:50–53 (2004). </a:t>
            </a:r>
          </a:p>
        </p:txBody>
      </p:sp>
    </p:spTree>
    <p:extLst>
      <p:ext uri="{BB962C8B-B14F-4D97-AF65-F5344CB8AC3E}">
        <p14:creationId xmlns:p14="http://schemas.microsoft.com/office/powerpoint/2010/main" val="1011884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AB182F"/>
                </a:solidFill>
              </a:rPr>
              <a:t>Outline</a:t>
            </a:r>
          </a:p>
        </p:txBody>
      </p:sp>
      <p:sp>
        <p:nvSpPr>
          <p:cNvPr id="3" name="Content Placeholder 2"/>
          <p:cNvSpPr>
            <a:spLocks noGrp="1"/>
          </p:cNvSpPr>
          <p:nvPr>
            <p:ph idx="1"/>
          </p:nvPr>
        </p:nvSpPr>
        <p:spPr/>
        <p:txBody>
          <a:bodyPr>
            <a:normAutofit/>
          </a:bodyPr>
          <a:lstStyle/>
          <a:p>
            <a:r>
              <a:rPr lang="en-US" sz="3600" dirty="0"/>
              <a:t>Types of genetic variation</a:t>
            </a:r>
          </a:p>
          <a:p>
            <a:r>
              <a:rPr lang="en-US" sz="3600" dirty="0"/>
              <a:t>Framework for variant discovery</a:t>
            </a:r>
          </a:p>
          <a:p>
            <a:r>
              <a:rPr lang="en-US" sz="3600" dirty="0"/>
              <a:t>Variant calling methods and variant callers</a:t>
            </a:r>
          </a:p>
          <a:p>
            <a:r>
              <a:rPr lang="en-US" sz="3600" dirty="0"/>
              <a:t>Filtering of variants</a:t>
            </a:r>
          </a:p>
          <a:p>
            <a:r>
              <a:rPr lang="en-US" sz="3600" dirty="0"/>
              <a:t>Structural variants</a:t>
            </a:r>
          </a:p>
          <a:p>
            <a:endParaRPr lang="en-US" sz="3600" dirty="0"/>
          </a:p>
          <a:p>
            <a:endParaRPr lang="en-US" sz="3600" dirty="0"/>
          </a:p>
        </p:txBody>
      </p:sp>
    </p:spTree>
    <p:extLst>
      <p:ext uri="{BB962C8B-B14F-4D97-AF65-F5344CB8AC3E}">
        <p14:creationId xmlns:p14="http://schemas.microsoft.com/office/powerpoint/2010/main" val="59934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2</a:t>
            </a:r>
          </a:p>
        </p:txBody>
      </p:sp>
      <p:sp>
        <p:nvSpPr>
          <p:cNvPr id="3" name="Date Placeholder 2"/>
          <p:cNvSpPr>
            <a:spLocks noGrp="1"/>
          </p:cNvSpPr>
          <p:nvPr>
            <p:ph type="dt" sz="half" idx="10"/>
          </p:nvPr>
        </p:nvSpPr>
        <p:spPr/>
        <p:txBody>
          <a:bodyPr/>
          <a:lstStyle/>
          <a:p>
            <a:r>
              <a:rPr lang="en-US"/>
              <a:t>10/27/15</a:t>
            </a:r>
          </a:p>
        </p:txBody>
      </p:sp>
      <p:sp>
        <p:nvSpPr>
          <p:cNvPr id="4" name="Slide Number Placeholder 3"/>
          <p:cNvSpPr>
            <a:spLocks noGrp="1"/>
          </p:cNvSpPr>
          <p:nvPr>
            <p:ph type="sldNum" sz="quarter" idx="12"/>
          </p:nvPr>
        </p:nvSpPr>
        <p:spPr/>
        <p:txBody>
          <a:bodyPr/>
          <a:lstStyle/>
          <a:p>
            <a:fld id="{4CF642F0-C061-497F-B55D-D03A474A922D}" type="slidenum">
              <a:rPr lang="en-US" smtClean="0"/>
              <a:t>20</a:t>
            </a:fld>
            <a:endParaRPr lang="en-US"/>
          </a:p>
        </p:txBody>
      </p:sp>
      <p:sp>
        <p:nvSpPr>
          <p:cNvPr id="6" name="Multidocument 5"/>
          <p:cNvSpPr/>
          <p:nvPr/>
        </p:nvSpPr>
        <p:spPr>
          <a:xfrm>
            <a:off x="2209800" y="1600200"/>
            <a:ext cx="2514600" cy="1143000"/>
          </a:xfrm>
          <a:prstGeom prst="flowChartMulti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nchorCtr="1">
            <a:normAutofit/>
          </a:bodyPr>
          <a:lstStyle/>
          <a:p>
            <a:pPr algn="ctr"/>
            <a:r>
              <a:rPr lang="en-US" sz="2400" dirty="0">
                <a:solidFill>
                  <a:schemeClr val="tx1"/>
                </a:solidFill>
              </a:rPr>
              <a:t>Gene(s) of interest</a:t>
            </a:r>
          </a:p>
        </p:txBody>
      </p:sp>
      <p:sp>
        <p:nvSpPr>
          <p:cNvPr id="7" name="Cloud Callout 6"/>
          <p:cNvSpPr/>
          <p:nvPr/>
        </p:nvSpPr>
        <p:spPr>
          <a:xfrm>
            <a:off x="6324600" y="1295400"/>
            <a:ext cx="2590800" cy="1143000"/>
          </a:xfrm>
          <a:prstGeom prst="cloudCallout">
            <a:avLst>
              <a:gd name="adj1" fmla="val -19524"/>
              <a:gd name="adj2" fmla="val 64015"/>
            </a:avLst>
          </a:prstGeom>
          <a:solidFill>
            <a:schemeClr val="tx2">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All known variants</a:t>
            </a:r>
          </a:p>
        </p:txBody>
      </p:sp>
      <p:sp>
        <p:nvSpPr>
          <p:cNvPr id="8" name="Cloud Callout 7"/>
          <p:cNvSpPr/>
          <p:nvPr/>
        </p:nvSpPr>
        <p:spPr>
          <a:xfrm>
            <a:off x="6858000" y="4343400"/>
            <a:ext cx="3124200" cy="1143000"/>
          </a:xfrm>
          <a:prstGeom prst="cloudCallout">
            <a:avLst>
              <a:gd name="adj1" fmla="val -19326"/>
              <a:gd name="adj2" fmla="val 63160"/>
            </a:avLst>
          </a:prstGeom>
          <a:solidFill>
            <a:schemeClr val="tx2">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Clinical significance?</a:t>
            </a:r>
          </a:p>
        </p:txBody>
      </p:sp>
      <p:sp>
        <p:nvSpPr>
          <p:cNvPr id="9" name="Cloud Callout 8"/>
          <p:cNvSpPr/>
          <p:nvPr/>
        </p:nvSpPr>
        <p:spPr>
          <a:xfrm>
            <a:off x="6629400" y="2743200"/>
            <a:ext cx="3124200" cy="1143000"/>
          </a:xfrm>
          <a:prstGeom prst="cloudCallout">
            <a:avLst>
              <a:gd name="adj1" fmla="val -20342"/>
              <a:gd name="adj2" fmla="val 64016"/>
            </a:avLst>
          </a:prstGeom>
          <a:solidFill>
            <a:schemeClr val="tx2">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Molecular consequence?</a:t>
            </a:r>
          </a:p>
        </p:txBody>
      </p:sp>
      <p:sp>
        <p:nvSpPr>
          <p:cNvPr id="10" name="Notched Right Arrow 9"/>
          <p:cNvSpPr/>
          <p:nvPr/>
        </p:nvSpPr>
        <p:spPr>
          <a:xfrm rot="6499317">
            <a:off x="2055540" y="3254974"/>
            <a:ext cx="1185846" cy="609600"/>
          </a:xfrm>
          <a:prstGeom prst="notchedRightArrow">
            <a:avLst>
              <a:gd name="adj1" fmla="val 50000"/>
              <a:gd name="adj2" fmla="val 52381"/>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676400" y="4419600"/>
            <a:ext cx="1447800" cy="990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t>Gene</a:t>
            </a:r>
          </a:p>
        </p:txBody>
      </p:sp>
      <p:sp>
        <p:nvSpPr>
          <p:cNvPr id="12" name="Rectangle 11"/>
          <p:cNvSpPr/>
          <p:nvPr/>
        </p:nvSpPr>
        <p:spPr>
          <a:xfrm>
            <a:off x="3810000" y="4419600"/>
            <a:ext cx="2286000" cy="990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err="1">
                <a:solidFill>
                  <a:srgbClr val="C00000"/>
                </a:solidFill>
              </a:rPr>
              <a:t>ClinVar</a:t>
            </a:r>
            <a:endParaRPr lang="en-US" sz="3200" dirty="0">
              <a:solidFill>
                <a:srgbClr val="C00000"/>
              </a:solidFill>
            </a:endParaRPr>
          </a:p>
        </p:txBody>
      </p:sp>
      <p:sp>
        <p:nvSpPr>
          <p:cNvPr id="13" name="Notched Right Arrow 12"/>
          <p:cNvSpPr/>
          <p:nvPr/>
        </p:nvSpPr>
        <p:spPr>
          <a:xfrm rot="3998888">
            <a:off x="3692822" y="3221028"/>
            <a:ext cx="1185846" cy="609600"/>
          </a:xfrm>
          <a:prstGeom prst="notchedRightArrow">
            <a:avLst>
              <a:gd name="adj1" fmla="val 50000"/>
              <a:gd name="adj2" fmla="val 52381"/>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28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46300" y="364067"/>
            <a:ext cx="7886700" cy="1325563"/>
          </a:xfrm>
        </p:spPr>
        <p:txBody>
          <a:bodyPr/>
          <a:lstStyle/>
          <a:p>
            <a:r>
              <a:rPr lang="en-US" dirty="0">
                <a:solidFill>
                  <a:schemeClr val="accent1">
                    <a:lumMod val="75000"/>
                  </a:schemeClr>
                </a:solidFill>
              </a:rPr>
              <a:t>ClinVar </a:t>
            </a:r>
            <a:r>
              <a:rPr lang="en-US" sz="2000" dirty="0">
                <a:solidFill>
                  <a:schemeClr val="accent1">
                    <a:lumMod val="75000"/>
                  </a:schemeClr>
                </a:solidFill>
              </a:rPr>
              <a:t>www.ncbi.nlm.nih.gov/clinvar</a:t>
            </a:r>
          </a:p>
        </p:txBody>
      </p:sp>
      <p:sp>
        <p:nvSpPr>
          <p:cNvPr id="4" name="Content Placeholder 2"/>
          <p:cNvSpPr>
            <a:spLocks noGrp="1"/>
          </p:cNvSpPr>
          <p:nvPr>
            <p:ph idx="1"/>
          </p:nvPr>
        </p:nvSpPr>
        <p:spPr>
          <a:xfrm>
            <a:off x="2150533" y="1704144"/>
            <a:ext cx="8305800" cy="4572000"/>
          </a:xfrm>
        </p:spPr>
        <p:txBody>
          <a:bodyPr>
            <a:normAutofit/>
          </a:bodyPr>
          <a:lstStyle/>
          <a:p>
            <a:pPr>
              <a:spcBef>
                <a:spcPts val="1800"/>
              </a:spcBef>
            </a:pPr>
            <a:r>
              <a:rPr lang="en-US" dirty="0"/>
              <a:t>Archive of interpretations of variants relative to conditions</a:t>
            </a:r>
          </a:p>
          <a:p>
            <a:pPr>
              <a:spcBef>
                <a:spcPts val="1800"/>
              </a:spcBef>
            </a:pPr>
            <a:r>
              <a:rPr lang="en-US" dirty="0"/>
              <a:t>Variant-level information</a:t>
            </a:r>
          </a:p>
          <a:p>
            <a:pPr>
              <a:spcBef>
                <a:spcPts val="1800"/>
              </a:spcBef>
            </a:pPr>
            <a:r>
              <a:rPr lang="en-US" dirty="0"/>
              <a:t>Fully public and freely available</a:t>
            </a:r>
          </a:p>
          <a:p>
            <a:pPr>
              <a:spcBef>
                <a:spcPts val="1800"/>
              </a:spcBef>
            </a:pPr>
            <a:r>
              <a:rPr lang="en-US" dirty="0"/>
              <a:t>Submission-driven database</a:t>
            </a:r>
          </a:p>
          <a:p>
            <a:pPr>
              <a:spcBef>
                <a:spcPts val="1800"/>
              </a:spcBef>
            </a:pPr>
            <a:r>
              <a:rPr lang="en-US" dirty="0"/>
              <a:t>Curation support from NCBI staff</a:t>
            </a:r>
          </a:p>
        </p:txBody>
      </p:sp>
      <p:cxnSp>
        <p:nvCxnSpPr>
          <p:cNvPr id="5" name="Straight Connector 4"/>
          <p:cNvCxnSpPr/>
          <p:nvPr/>
        </p:nvCxnSpPr>
        <p:spPr>
          <a:xfrm flipV="1">
            <a:off x="1485901" y="1405366"/>
            <a:ext cx="8313885" cy="433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3343383"/>
      </p:ext>
    </p:extLst>
  </p:cSld>
  <p:clrMapOvr>
    <a:masterClrMapping/>
  </p:clrMapOvr>
  <mc:AlternateContent xmlns:mc="http://schemas.openxmlformats.org/markup-compatibility/2006" xmlns:p14="http://schemas.microsoft.com/office/powerpoint/2010/main">
    <mc:Choice Requires="p14">
      <p:transition spd="slow" p14:dur="2000" advTm="167863"/>
    </mc:Choice>
    <mc:Fallback xmlns="">
      <p:transition spd="slow" advTm="1678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2440458" y="1442023"/>
          <a:ext cx="73152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0" name="Straight Connector 19"/>
          <p:cNvCxnSpPr/>
          <p:nvPr/>
        </p:nvCxnSpPr>
        <p:spPr>
          <a:xfrm flipV="1">
            <a:off x="1471614" y="1409504"/>
            <a:ext cx="8313885" cy="433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p:nvSpPr>
        <p:spPr>
          <a:xfrm>
            <a:off x="1776663" y="305595"/>
            <a:ext cx="87929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E75B6"/>
                </a:solidFill>
              </a:rPr>
              <a:t>ClinVar integrates four domains of information</a:t>
            </a:r>
          </a:p>
        </p:txBody>
      </p:sp>
    </p:spTree>
    <p:extLst>
      <p:ext uri="{BB962C8B-B14F-4D97-AF65-F5344CB8AC3E}">
        <p14:creationId xmlns:p14="http://schemas.microsoft.com/office/powerpoint/2010/main" val="945755704"/>
      </p:ext>
    </p:extLst>
  </p:cSld>
  <p:clrMapOvr>
    <a:masterClrMapping/>
  </p:clrMapOvr>
  <mc:AlternateContent xmlns:mc="http://schemas.openxmlformats.org/markup-compatibility/2006" xmlns:p14="http://schemas.microsoft.com/office/powerpoint/2010/main">
    <mc:Choice Requires="p14">
      <p:transition spd="slow" p14:dur="2000" advTm="65018"/>
    </mc:Choice>
    <mc:Fallback xmlns="">
      <p:transition spd="slow" advTm="65018"/>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1582400" cy="6081713"/>
          </a:xfrm>
        </p:spPr>
        <p:txBody>
          <a:bodyPr>
            <a:normAutofit fontScale="90000"/>
          </a:bodyPr>
          <a:lstStyle/>
          <a:p>
            <a:pPr algn="l"/>
            <a:r>
              <a:rPr lang="en-US" b="1" dirty="0"/>
              <a:t>What is </a:t>
            </a:r>
            <a:r>
              <a:rPr lang="en-US" b="1" dirty="0" err="1"/>
              <a:t>ClinVar</a:t>
            </a:r>
            <a:r>
              <a:rPr lang="en-US" b="1" dirty="0"/>
              <a:t>?</a:t>
            </a:r>
            <a:br>
              <a:rPr lang="en-US" b="1" dirty="0"/>
            </a:br>
            <a:r>
              <a:rPr lang="en-US" dirty="0" err="1"/>
              <a:t>ClinVar</a:t>
            </a:r>
            <a:r>
              <a:rPr lang="en-US" dirty="0"/>
              <a:t> is a freely accessible, public archive of reports of the relationships among human variations and phenotypes</a:t>
            </a:r>
            <a:r>
              <a:rPr lang="is-IS" dirty="0"/>
              <a:t>…</a:t>
            </a:r>
            <a:br>
              <a:rPr lang="is-IS" dirty="0"/>
            </a:br>
            <a:br>
              <a:rPr lang="is-IS" dirty="0"/>
            </a:br>
            <a:r>
              <a:rPr lang="en-US" dirty="0" err="1"/>
              <a:t>ClinVar</a:t>
            </a:r>
            <a:r>
              <a:rPr lang="en-US" dirty="0"/>
              <a:t> processes submissions reporting variants found in patient samples, assertions made regarding their clinical significance,</a:t>
            </a:r>
            <a:br>
              <a:rPr lang="en-US" dirty="0"/>
            </a:br>
            <a:endParaRPr lang="en-US" dirty="0"/>
          </a:p>
        </p:txBody>
      </p:sp>
      <p:sp>
        <p:nvSpPr>
          <p:cNvPr id="4" name="Slide Number Placeholder 3"/>
          <p:cNvSpPr>
            <a:spLocks noGrp="1"/>
          </p:cNvSpPr>
          <p:nvPr>
            <p:ph type="sldNum" sz="quarter" idx="12"/>
          </p:nvPr>
        </p:nvSpPr>
        <p:spPr/>
        <p:txBody>
          <a:bodyPr/>
          <a:lstStyle/>
          <a:p>
            <a:fld id="{4CF642F0-C061-497F-B55D-D03A474A922D}" type="slidenum">
              <a:rPr lang="en-US" smtClean="0"/>
              <a:t>23</a:t>
            </a:fld>
            <a:endParaRPr lang="en-US"/>
          </a:p>
        </p:txBody>
      </p:sp>
      <p:sp>
        <p:nvSpPr>
          <p:cNvPr id="12" name="Rectangle 11"/>
          <p:cNvSpPr/>
          <p:nvPr/>
        </p:nvSpPr>
        <p:spPr>
          <a:xfrm>
            <a:off x="8858655" y="188069"/>
            <a:ext cx="2286000" cy="990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err="1"/>
              <a:t>ClinVar</a:t>
            </a:r>
            <a:endParaRPr lang="en-US" sz="3200" dirty="0"/>
          </a:p>
        </p:txBody>
      </p:sp>
    </p:spTree>
    <p:extLst>
      <p:ext uri="{BB962C8B-B14F-4D97-AF65-F5344CB8AC3E}">
        <p14:creationId xmlns:p14="http://schemas.microsoft.com/office/powerpoint/2010/main" val="187826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1582400" cy="6081713"/>
          </a:xfrm>
        </p:spPr>
        <p:txBody>
          <a:bodyPr>
            <a:normAutofit/>
          </a:bodyPr>
          <a:lstStyle/>
          <a:p>
            <a:pPr marL="571500" indent="-571500" algn="l">
              <a:buFont typeface="Arial" charset="0"/>
              <a:buChar char="•"/>
            </a:pPr>
            <a:r>
              <a:rPr lang="en-US" b="1" dirty="0"/>
              <a:t>Key features in </a:t>
            </a:r>
            <a:r>
              <a:rPr lang="en-US" b="1" dirty="0" err="1"/>
              <a:t>ClinVar</a:t>
            </a:r>
            <a:br>
              <a:rPr lang="en-US" b="1" dirty="0"/>
            </a:br>
            <a:r>
              <a:rPr lang="en-US" dirty="0" err="1"/>
              <a:t>ClinVar</a:t>
            </a:r>
            <a:r>
              <a:rPr lang="en-US" dirty="0"/>
              <a:t> supports submissions of differing levels of </a:t>
            </a:r>
            <a:r>
              <a:rPr lang="en-US" b="1" dirty="0"/>
              <a:t>complexity. </a:t>
            </a:r>
            <a:br>
              <a:rPr lang="en-US" dirty="0"/>
            </a:br>
            <a:r>
              <a:rPr lang="en-US" dirty="0"/>
              <a:t>E.g. </a:t>
            </a:r>
            <a:br>
              <a:rPr lang="en-US" dirty="0"/>
            </a:br>
            <a:r>
              <a:rPr lang="en-US" sz="3600" dirty="0"/>
              <a:t>- a representation of an allele (termed a variant-level submission),</a:t>
            </a:r>
            <a:br>
              <a:rPr lang="en-US" sz="3600" dirty="0"/>
            </a:br>
            <a:r>
              <a:rPr lang="en-US" sz="3600" dirty="0"/>
              <a:t> -multiple types of structured observational (case-level) </a:t>
            </a:r>
            <a:br>
              <a:rPr lang="en-US" sz="3600" dirty="0"/>
            </a:br>
            <a:r>
              <a:rPr lang="en-US" sz="3600" dirty="0"/>
              <a:t>- experimental evidence about the effect of the variation on phenotype</a:t>
            </a:r>
            <a:r>
              <a:rPr lang="en-US" dirty="0"/>
              <a:t>. </a:t>
            </a:r>
          </a:p>
        </p:txBody>
      </p:sp>
      <p:sp>
        <p:nvSpPr>
          <p:cNvPr id="4" name="Slide Number Placeholder 3"/>
          <p:cNvSpPr>
            <a:spLocks noGrp="1"/>
          </p:cNvSpPr>
          <p:nvPr>
            <p:ph type="sldNum" sz="quarter" idx="12"/>
          </p:nvPr>
        </p:nvSpPr>
        <p:spPr/>
        <p:txBody>
          <a:bodyPr/>
          <a:lstStyle/>
          <a:p>
            <a:fld id="{4CF642F0-C061-497F-B55D-D03A474A922D}" type="slidenum">
              <a:rPr lang="en-US" smtClean="0"/>
              <a:t>24</a:t>
            </a:fld>
            <a:endParaRPr lang="en-US"/>
          </a:p>
        </p:txBody>
      </p:sp>
    </p:spTree>
    <p:extLst>
      <p:ext uri="{BB962C8B-B14F-4D97-AF65-F5344CB8AC3E}">
        <p14:creationId xmlns:p14="http://schemas.microsoft.com/office/powerpoint/2010/main" val="19770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7"/>
            <a:ext cx="12192000" cy="6081713"/>
          </a:xfrm>
        </p:spPr>
        <p:txBody>
          <a:bodyPr>
            <a:normAutofit fontScale="90000"/>
          </a:bodyPr>
          <a:lstStyle/>
          <a:p>
            <a:pPr marL="571500" indent="-571500" algn="l">
              <a:buFont typeface="Arial" charset="0"/>
              <a:buChar char="•"/>
            </a:pPr>
            <a:r>
              <a:rPr lang="en-US" b="1" dirty="0"/>
              <a:t>Key features in </a:t>
            </a:r>
            <a:r>
              <a:rPr lang="en-US" b="1" dirty="0" err="1"/>
              <a:t>ClinVar</a:t>
            </a:r>
            <a:br>
              <a:rPr lang="en-US" b="1" dirty="0"/>
            </a:br>
            <a:r>
              <a:rPr lang="en-US" dirty="0" err="1"/>
              <a:t>ClinVar</a:t>
            </a:r>
            <a:r>
              <a:rPr lang="en-US" dirty="0"/>
              <a:t> is an active partner of the </a:t>
            </a:r>
            <a:r>
              <a:rPr lang="en-US" dirty="0" err="1">
                <a:solidFill>
                  <a:srgbClr val="C00000"/>
                </a:solidFill>
              </a:rPr>
              <a:t>ClinGen</a:t>
            </a:r>
            <a:r>
              <a:rPr lang="en-US" dirty="0"/>
              <a:t> project (curation)</a:t>
            </a:r>
            <a:br>
              <a:rPr lang="en-US" dirty="0"/>
            </a:br>
            <a:br>
              <a:rPr lang="en-US" dirty="0"/>
            </a:br>
            <a:r>
              <a:rPr lang="en-US" dirty="0"/>
              <a:t>Reflect both </a:t>
            </a:r>
            <a:r>
              <a:rPr lang="en-US" dirty="0">
                <a:solidFill>
                  <a:srgbClr val="C00000"/>
                </a:solidFill>
              </a:rPr>
              <a:t>consensus</a:t>
            </a:r>
            <a:r>
              <a:rPr lang="en-US" dirty="0"/>
              <a:t> and </a:t>
            </a:r>
            <a:r>
              <a:rPr lang="en-US" dirty="0">
                <a:solidFill>
                  <a:srgbClr val="C00000"/>
                </a:solidFill>
              </a:rPr>
              <a:t>conflicting</a:t>
            </a:r>
            <a:r>
              <a:rPr lang="en-US" dirty="0"/>
              <a:t> assertions of clinical significance</a:t>
            </a:r>
            <a:br>
              <a:rPr lang="en-US" dirty="0"/>
            </a:br>
            <a:br>
              <a:rPr lang="en-US" dirty="0"/>
            </a:br>
            <a:r>
              <a:rPr lang="en-US" dirty="0" err="1"/>
              <a:t>ClinVar</a:t>
            </a:r>
            <a:r>
              <a:rPr lang="en-US" dirty="0"/>
              <a:t> neither curates content nor modifies interpretations independent of an explicit submission.</a:t>
            </a:r>
            <a:br>
              <a:rPr lang="en-US" dirty="0"/>
            </a:br>
            <a:endParaRPr lang="en-US" dirty="0"/>
          </a:p>
        </p:txBody>
      </p:sp>
      <p:sp>
        <p:nvSpPr>
          <p:cNvPr id="4" name="Slide Number Placeholder 3"/>
          <p:cNvSpPr>
            <a:spLocks noGrp="1"/>
          </p:cNvSpPr>
          <p:nvPr>
            <p:ph type="sldNum" sz="quarter" idx="12"/>
          </p:nvPr>
        </p:nvSpPr>
        <p:spPr/>
        <p:txBody>
          <a:bodyPr/>
          <a:lstStyle/>
          <a:p>
            <a:fld id="{4CF642F0-C061-497F-B55D-D03A474A922D}" type="slidenum">
              <a:rPr lang="en-US" smtClean="0"/>
              <a:t>25</a:t>
            </a:fld>
            <a:endParaRPr lang="en-US"/>
          </a:p>
        </p:txBody>
      </p:sp>
    </p:spTree>
    <p:extLst>
      <p:ext uri="{BB962C8B-B14F-4D97-AF65-F5344CB8AC3E}">
        <p14:creationId xmlns:p14="http://schemas.microsoft.com/office/powerpoint/2010/main" val="425439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3014320" y="152400"/>
            <a:ext cx="708699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a:latin typeface="+mj-lt"/>
              </a:rPr>
              <a:t>NCBI tools to understand variation: (2) </a:t>
            </a:r>
            <a:r>
              <a:rPr lang="en-US" sz="2800" dirty="0" err="1">
                <a:latin typeface="+mj-lt"/>
              </a:rPr>
              <a:t>ClinVar</a:t>
            </a:r>
            <a:endParaRPr lang="en-US" sz="2800" dirty="0">
              <a:latin typeface="+mj-lt"/>
            </a:endParaRPr>
          </a:p>
        </p:txBody>
      </p:sp>
      <p:sp>
        <p:nvSpPr>
          <p:cNvPr id="147459" name="Line 3"/>
          <p:cNvSpPr>
            <a:spLocks noChangeShapeType="1"/>
          </p:cNvSpPr>
          <p:nvPr/>
        </p:nvSpPr>
        <p:spPr bwMode="auto">
          <a:xfrm>
            <a:off x="3124200" y="762000"/>
            <a:ext cx="6934200"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endParaRPr>
          </a:p>
        </p:txBody>
      </p:sp>
      <p:pic>
        <p:nvPicPr>
          <p:cNvPr id="4" name="Picture 3" descr="Screen Shot 2015-12-06 at 10.32.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38200"/>
            <a:ext cx="9144000" cy="4914900"/>
          </a:xfrm>
          <a:prstGeom prst="rect">
            <a:avLst/>
          </a:prstGeom>
        </p:spPr>
      </p:pic>
      <p:sp>
        <p:nvSpPr>
          <p:cNvPr id="147460" name="TextBox 5"/>
          <p:cNvSpPr txBox="1">
            <a:spLocks noChangeArrowheads="1"/>
          </p:cNvSpPr>
          <p:nvPr/>
        </p:nvSpPr>
        <p:spPr bwMode="auto">
          <a:xfrm>
            <a:off x="1636296" y="4842808"/>
            <a:ext cx="8915400" cy="1938992"/>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err="1">
                <a:latin typeface="+mj-lt"/>
              </a:rPr>
              <a:t>ClinVar</a:t>
            </a:r>
            <a:r>
              <a:rPr lang="en-US" dirty="0">
                <a:latin typeface="+mj-lt"/>
              </a:rPr>
              <a:t>: “A resource to provide a public, tracked record of reported </a:t>
            </a:r>
            <a:r>
              <a:rPr lang="en-US" b="1" dirty="0">
                <a:solidFill>
                  <a:srgbClr val="C00000"/>
                </a:solidFill>
                <a:latin typeface="+mj-lt"/>
              </a:rPr>
              <a:t>relationships between human variation and observed health status </a:t>
            </a:r>
            <a:r>
              <a:rPr lang="en-US" dirty="0">
                <a:latin typeface="+mj-lt"/>
              </a:rPr>
              <a:t>with supporting evidence. Related information in the NIH Genetic Testing Registry (GTR), </a:t>
            </a:r>
            <a:r>
              <a:rPr lang="en-US" dirty="0" err="1">
                <a:latin typeface="+mj-lt"/>
              </a:rPr>
              <a:t>MedGen</a:t>
            </a:r>
            <a:r>
              <a:rPr lang="en-US" dirty="0">
                <a:latin typeface="+mj-lt"/>
              </a:rPr>
              <a:t>, Gene, OMIM, PubMed and other sources is accessible through hyperlinks on the records.”</a:t>
            </a:r>
          </a:p>
        </p:txBody>
      </p:sp>
      <p:sp>
        <p:nvSpPr>
          <p:cNvPr id="3" name="Rectangle 2"/>
          <p:cNvSpPr/>
          <p:nvPr/>
        </p:nvSpPr>
        <p:spPr>
          <a:xfrm>
            <a:off x="4876801" y="2667000"/>
            <a:ext cx="5658985" cy="523220"/>
          </a:xfrm>
          <a:prstGeom prst="rect">
            <a:avLst/>
          </a:prstGeom>
          <a:ln>
            <a:solidFill>
              <a:srgbClr val="0000FF"/>
            </a:solidFill>
          </a:ln>
        </p:spPr>
        <p:txBody>
          <a:bodyPr wrap="none">
            <a:spAutoFit/>
          </a:bodyPr>
          <a:lstStyle/>
          <a:p>
            <a:r>
              <a:rPr lang="en-US" sz="2800" dirty="0">
                <a:solidFill>
                  <a:schemeClr val="bg1"/>
                </a:solidFill>
              </a:rPr>
              <a:t>http://</a:t>
            </a:r>
            <a:r>
              <a:rPr lang="en-US" sz="2800" dirty="0" err="1">
                <a:solidFill>
                  <a:schemeClr val="bg1"/>
                </a:solidFill>
              </a:rPr>
              <a:t>www.ncbi.nlm.nih.gov</a:t>
            </a:r>
            <a:r>
              <a:rPr lang="en-US" sz="2800" dirty="0">
                <a:solidFill>
                  <a:schemeClr val="bg1"/>
                </a:solidFill>
              </a:rPr>
              <a:t>/</a:t>
            </a:r>
            <a:r>
              <a:rPr lang="en-US" sz="2800" dirty="0" err="1">
                <a:solidFill>
                  <a:schemeClr val="bg1"/>
                </a:solidFill>
              </a:rPr>
              <a:t>clinvar</a:t>
            </a:r>
            <a:r>
              <a:rPr lang="en-US" sz="2800" dirty="0">
                <a:solidFill>
                  <a:schemeClr val="bg1"/>
                </a:solidFill>
              </a:rPr>
              <a:t>/</a:t>
            </a:r>
          </a:p>
        </p:txBody>
      </p:sp>
      <p:sp>
        <p:nvSpPr>
          <p:cNvPr id="7" name="Rectangle 6">
            <a:extLst>
              <a:ext uri="{FF2B5EF4-FFF2-40B4-BE49-F238E27FC236}">
                <a16:creationId xmlns:a16="http://schemas.microsoft.com/office/drawing/2014/main" id="{3BEEF4A8-87C3-7E4F-9D8C-001933E86781}"/>
              </a:ext>
            </a:extLst>
          </p:cNvPr>
          <p:cNvSpPr/>
          <p:nvPr/>
        </p:nvSpPr>
        <p:spPr>
          <a:xfrm>
            <a:off x="0" y="33010"/>
            <a:ext cx="196646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702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3014320" y="152400"/>
            <a:ext cx="708699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a:latin typeface="+mj-lt"/>
              </a:rPr>
              <a:t>NCBI tools to understand variation: (2) </a:t>
            </a:r>
            <a:r>
              <a:rPr lang="en-US" sz="2800" dirty="0" err="1">
                <a:latin typeface="+mj-lt"/>
              </a:rPr>
              <a:t>ClinVar</a:t>
            </a:r>
            <a:endParaRPr lang="en-US" sz="2800" dirty="0">
              <a:latin typeface="+mj-lt"/>
            </a:endParaRPr>
          </a:p>
        </p:txBody>
      </p:sp>
      <p:sp>
        <p:nvSpPr>
          <p:cNvPr id="147459" name="Line 3"/>
          <p:cNvSpPr>
            <a:spLocks noChangeShapeType="1"/>
          </p:cNvSpPr>
          <p:nvPr/>
        </p:nvSpPr>
        <p:spPr bwMode="auto">
          <a:xfrm>
            <a:off x="3124200" y="762000"/>
            <a:ext cx="6934200"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endParaRPr>
          </a:p>
        </p:txBody>
      </p:sp>
      <p:pic>
        <p:nvPicPr>
          <p:cNvPr id="2" name="Picture 1" descr="Screen Shot 2015-12-06 at 10.37.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500" y="838200"/>
            <a:ext cx="8088901" cy="5939224"/>
          </a:xfrm>
          <a:prstGeom prst="rect">
            <a:avLst/>
          </a:prstGeom>
        </p:spPr>
      </p:pic>
      <p:sp>
        <p:nvSpPr>
          <p:cNvPr id="5" name="TextBox 5"/>
          <p:cNvSpPr txBox="1">
            <a:spLocks noChangeArrowheads="1"/>
          </p:cNvSpPr>
          <p:nvPr/>
        </p:nvSpPr>
        <p:spPr bwMode="auto">
          <a:xfrm>
            <a:off x="4876800" y="2667001"/>
            <a:ext cx="32004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err="1">
                <a:solidFill>
                  <a:srgbClr val="FF0000"/>
                </a:solidFill>
                <a:latin typeface="+mj-lt"/>
              </a:rPr>
              <a:t>ClinVar</a:t>
            </a:r>
            <a:r>
              <a:rPr lang="en-US" dirty="0">
                <a:solidFill>
                  <a:srgbClr val="FF0000"/>
                </a:solidFill>
                <a:latin typeface="+mj-lt"/>
              </a:rPr>
              <a:t>: result for “</a:t>
            </a:r>
            <a:r>
              <a:rPr lang="en-US" dirty="0" err="1">
                <a:solidFill>
                  <a:srgbClr val="FF0000"/>
                </a:solidFill>
                <a:latin typeface="+mj-lt"/>
              </a:rPr>
              <a:t>hbb</a:t>
            </a:r>
            <a:r>
              <a:rPr lang="en-US" dirty="0">
                <a:solidFill>
                  <a:srgbClr val="FF0000"/>
                </a:solidFill>
                <a:latin typeface="+mj-lt"/>
              </a:rPr>
              <a:t>”</a:t>
            </a:r>
          </a:p>
        </p:txBody>
      </p:sp>
      <p:sp>
        <p:nvSpPr>
          <p:cNvPr id="6" name="Rectangle 5">
            <a:extLst>
              <a:ext uri="{FF2B5EF4-FFF2-40B4-BE49-F238E27FC236}">
                <a16:creationId xmlns:a16="http://schemas.microsoft.com/office/drawing/2014/main" id="{CFC6E470-FB4B-6346-B77A-AE6FB9706521}"/>
              </a:ext>
            </a:extLst>
          </p:cNvPr>
          <p:cNvSpPr/>
          <p:nvPr/>
        </p:nvSpPr>
        <p:spPr>
          <a:xfrm>
            <a:off x="0" y="33010"/>
            <a:ext cx="196646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584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3014320" y="152400"/>
            <a:ext cx="708699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a:latin typeface="+mj-lt"/>
              </a:rPr>
              <a:t>NCBI tools to understand variation: (2) </a:t>
            </a:r>
            <a:r>
              <a:rPr lang="en-US" sz="2800" dirty="0" err="1">
                <a:latin typeface="+mj-lt"/>
              </a:rPr>
              <a:t>ClinVar</a:t>
            </a:r>
            <a:endParaRPr lang="en-US" sz="2800" dirty="0">
              <a:latin typeface="+mj-lt"/>
            </a:endParaRPr>
          </a:p>
        </p:txBody>
      </p:sp>
      <p:sp>
        <p:nvSpPr>
          <p:cNvPr id="147459" name="Line 3"/>
          <p:cNvSpPr>
            <a:spLocks noChangeShapeType="1"/>
          </p:cNvSpPr>
          <p:nvPr/>
        </p:nvSpPr>
        <p:spPr bwMode="auto">
          <a:xfrm>
            <a:off x="3124200" y="762000"/>
            <a:ext cx="6934200"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endParaRPr>
          </a:p>
        </p:txBody>
      </p:sp>
      <p:pic>
        <p:nvPicPr>
          <p:cNvPr id="4" name="Picture 3" descr="Screen Shot 2015-12-06 at 10.43.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95400"/>
            <a:ext cx="9144000" cy="4993880"/>
          </a:xfrm>
          <a:prstGeom prst="rect">
            <a:avLst/>
          </a:prstGeom>
        </p:spPr>
      </p:pic>
      <p:sp>
        <p:nvSpPr>
          <p:cNvPr id="5" name="TextBox 5"/>
          <p:cNvSpPr txBox="1">
            <a:spLocks noChangeArrowheads="1"/>
          </p:cNvSpPr>
          <p:nvPr/>
        </p:nvSpPr>
        <p:spPr bwMode="auto">
          <a:xfrm>
            <a:off x="5029200" y="845404"/>
            <a:ext cx="5486400" cy="1200329"/>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err="1">
                <a:solidFill>
                  <a:srgbClr val="FF0000"/>
                </a:solidFill>
                <a:latin typeface="+mj-lt"/>
              </a:rPr>
              <a:t>ClinVar</a:t>
            </a:r>
            <a:r>
              <a:rPr lang="en-US" dirty="0">
                <a:solidFill>
                  <a:srgbClr val="FF0000"/>
                </a:solidFill>
                <a:latin typeface="+mj-lt"/>
              </a:rPr>
              <a:t>: use facets to limit results (here pathogenic, missense, multiple submitters)</a:t>
            </a:r>
          </a:p>
        </p:txBody>
      </p:sp>
      <p:sp>
        <p:nvSpPr>
          <p:cNvPr id="6" name="Rectangle 5">
            <a:extLst>
              <a:ext uri="{FF2B5EF4-FFF2-40B4-BE49-F238E27FC236}">
                <a16:creationId xmlns:a16="http://schemas.microsoft.com/office/drawing/2014/main" id="{53221407-AF11-6B40-B214-285F1734361B}"/>
              </a:ext>
            </a:extLst>
          </p:cNvPr>
          <p:cNvSpPr/>
          <p:nvPr/>
        </p:nvSpPr>
        <p:spPr>
          <a:xfrm>
            <a:off x="0" y="33010"/>
            <a:ext cx="196646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595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3014320" y="152400"/>
            <a:ext cx="708699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p>
            <a:pPr algn="ctr"/>
            <a:r>
              <a:rPr lang="en-US" sz="2800" dirty="0">
                <a:latin typeface="+mj-lt"/>
              </a:rPr>
              <a:t>NCBI tools to understand variation: (2) </a:t>
            </a:r>
            <a:r>
              <a:rPr lang="en-US" sz="2800" dirty="0" err="1">
                <a:latin typeface="+mj-lt"/>
              </a:rPr>
              <a:t>ClinVar</a:t>
            </a:r>
            <a:endParaRPr lang="en-US" sz="2800" dirty="0">
              <a:latin typeface="+mj-lt"/>
            </a:endParaRPr>
          </a:p>
        </p:txBody>
      </p:sp>
      <p:sp>
        <p:nvSpPr>
          <p:cNvPr id="147459" name="Line 3"/>
          <p:cNvSpPr>
            <a:spLocks noChangeShapeType="1"/>
          </p:cNvSpPr>
          <p:nvPr/>
        </p:nvSpPr>
        <p:spPr bwMode="auto">
          <a:xfrm>
            <a:off x="3124200" y="762000"/>
            <a:ext cx="6934200" cy="0"/>
          </a:xfrm>
          <a:prstGeom prst="line">
            <a:avLst/>
          </a:prstGeom>
          <a:noFill/>
          <a:ln w="28575">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endParaRPr>
          </a:p>
        </p:txBody>
      </p:sp>
      <p:pic>
        <p:nvPicPr>
          <p:cNvPr id="2" name="Picture 1" descr="Screen Shot 2015-12-06 at 10.46.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00101"/>
            <a:ext cx="9144000" cy="5256603"/>
          </a:xfrm>
          <a:prstGeom prst="rect">
            <a:avLst/>
          </a:prstGeom>
        </p:spPr>
      </p:pic>
      <p:sp>
        <p:nvSpPr>
          <p:cNvPr id="5" name="TextBox 5"/>
          <p:cNvSpPr txBox="1">
            <a:spLocks noChangeArrowheads="1"/>
          </p:cNvSpPr>
          <p:nvPr/>
        </p:nvSpPr>
        <p:spPr bwMode="auto">
          <a:xfrm>
            <a:off x="5105400" y="838201"/>
            <a:ext cx="41910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err="1">
                <a:solidFill>
                  <a:srgbClr val="FF0000"/>
                </a:solidFill>
                <a:latin typeface="+mj-lt"/>
              </a:rPr>
              <a:t>ClinVar</a:t>
            </a:r>
            <a:r>
              <a:rPr lang="en-US" dirty="0">
                <a:solidFill>
                  <a:srgbClr val="FF0000"/>
                </a:solidFill>
                <a:latin typeface="+mj-lt"/>
              </a:rPr>
              <a:t>: details of mutant alleles</a:t>
            </a:r>
          </a:p>
        </p:txBody>
      </p:sp>
      <p:sp>
        <p:nvSpPr>
          <p:cNvPr id="7" name="TextBox 5"/>
          <p:cNvSpPr txBox="1">
            <a:spLocks noChangeArrowheads="1"/>
          </p:cNvSpPr>
          <p:nvPr/>
        </p:nvSpPr>
        <p:spPr bwMode="auto">
          <a:xfrm>
            <a:off x="4114800" y="4495801"/>
            <a:ext cx="30480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solidFill>
                  <a:srgbClr val="FF0000"/>
                </a:solidFill>
                <a:latin typeface="+mj-lt"/>
              </a:rPr>
              <a:t>Type of allele, location</a:t>
            </a:r>
          </a:p>
        </p:txBody>
      </p:sp>
      <p:sp>
        <p:nvSpPr>
          <p:cNvPr id="8" name="TextBox 5"/>
          <p:cNvSpPr txBox="1">
            <a:spLocks noChangeArrowheads="1"/>
          </p:cNvSpPr>
          <p:nvPr/>
        </p:nvSpPr>
        <p:spPr bwMode="auto">
          <a:xfrm>
            <a:off x="3352800" y="3581401"/>
            <a:ext cx="34290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solidFill>
                  <a:srgbClr val="FF0000"/>
                </a:solidFill>
                <a:latin typeface="+mj-lt"/>
              </a:rPr>
              <a:t>interpretation, phenotype</a:t>
            </a:r>
          </a:p>
        </p:txBody>
      </p:sp>
      <p:sp>
        <p:nvSpPr>
          <p:cNvPr id="10" name="TextBox 5"/>
          <p:cNvSpPr txBox="1">
            <a:spLocks noChangeArrowheads="1"/>
          </p:cNvSpPr>
          <p:nvPr/>
        </p:nvSpPr>
        <p:spPr bwMode="auto">
          <a:xfrm>
            <a:off x="3048000" y="1752601"/>
            <a:ext cx="1828800" cy="461665"/>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solidFill>
                  <a:srgbClr val="FF0000"/>
                </a:solidFill>
                <a:latin typeface="+mj-lt"/>
              </a:rPr>
              <a:t>review status</a:t>
            </a:r>
          </a:p>
        </p:txBody>
      </p:sp>
      <p:sp>
        <p:nvSpPr>
          <p:cNvPr id="3" name="Rectangle 2"/>
          <p:cNvSpPr/>
          <p:nvPr/>
        </p:nvSpPr>
        <p:spPr>
          <a:xfrm>
            <a:off x="1600200" y="6400801"/>
            <a:ext cx="6934200" cy="461665"/>
          </a:xfrm>
          <a:prstGeom prst="rect">
            <a:avLst/>
          </a:prstGeom>
        </p:spPr>
        <p:txBody>
          <a:bodyPr wrap="square">
            <a:spAutoFit/>
          </a:bodyPr>
          <a:lstStyle/>
          <a:p>
            <a:r>
              <a:rPr lang="en-US" sz="2400" dirty="0"/>
              <a:t>http://</a:t>
            </a:r>
            <a:r>
              <a:rPr lang="en-US" sz="2400" dirty="0" err="1"/>
              <a:t>www.ncbi.nlm.nih.gov</a:t>
            </a:r>
            <a:r>
              <a:rPr lang="en-US" sz="2400" dirty="0"/>
              <a:t>/</a:t>
            </a:r>
            <a:r>
              <a:rPr lang="en-US" sz="2400" dirty="0" err="1"/>
              <a:t>clinvar</a:t>
            </a:r>
            <a:r>
              <a:rPr lang="en-US" sz="2400" dirty="0"/>
              <a:t>/variation/15234/</a:t>
            </a:r>
          </a:p>
        </p:txBody>
      </p:sp>
      <p:sp>
        <p:nvSpPr>
          <p:cNvPr id="12" name="TextBox 5"/>
          <p:cNvSpPr txBox="1">
            <a:spLocks noChangeArrowheads="1"/>
          </p:cNvSpPr>
          <p:nvPr/>
        </p:nvSpPr>
        <p:spPr bwMode="auto">
          <a:xfrm>
            <a:off x="7467600" y="6051432"/>
            <a:ext cx="3124200" cy="830997"/>
          </a:xfrm>
          <a:prstGeom prst="rect">
            <a:avLst/>
          </a:prstGeom>
          <a:solidFill>
            <a:srgbClr val="FFFFFF"/>
          </a:solidFill>
          <a:ln w="38100" cmpd="sng">
            <a:solidFill>
              <a:srgbClr val="FF0000"/>
            </a:solidFill>
            <a:miter lim="800000"/>
            <a:headEnd/>
            <a:tailEnd/>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solidFill>
                  <a:srgbClr val="FF0000"/>
                </a:solidFill>
                <a:latin typeface="+mj-lt"/>
              </a:rPr>
              <a:t>Link to Variation Viewer</a:t>
            </a:r>
          </a:p>
        </p:txBody>
      </p:sp>
      <p:sp>
        <p:nvSpPr>
          <p:cNvPr id="11" name="Rectangle 10">
            <a:extLst>
              <a:ext uri="{FF2B5EF4-FFF2-40B4-BE49-F238E27FC236}">
                <a16:creationId xmlns:a16="http://schemas.microsoft.com/office/drawing/2014/main" id="{B8D27023-0173-A849-B319-A6E6DB3A7B86}"/>
              </a:ext>
            </a:extLst>
          </p:cNvPr>
          <p:cNvSpPr/>
          <p:nvPr/>
        </p:nvSpPr>
        <p:spPr>
          <a:xfrm>
            <a:off x="0" y="33010"/>
            <a:ext cx="196646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6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417638"/>
          </a:xfrm>
          <a:solidFill>
            <a:schemeClr val="bg1"/>
          </a:solidFill>
        </p:spPr>
        <p:txBody>
          <a:bodyPr/>
          <a:lstStyle/>
          <a:p>
            <a:r>
              <a:rPr lang="en-GB" dirty="0"/>
              <a:t>Some definitions</a:t>
            </a:r>
          </a:p>
        </p:txBody>
      </p:sp>
      <p:sp>
        <p:nvSpPr>
          <p:cNvPr id="3" name="Content Placeholder 2"/>
          <p:cNvSpPr>
            <a:spLocks noGrp="1"/>
          </p:cNvSpPr>
          <p:nvPr>
            <p:ph idx="1"/>
          </p:nvPr>
        </p:nvSpPr>
        <p:spPr>
          <a:xfrm>
            <a:off x="136187" y="1326357"/>
            <a:ext cx="11446213" cy="5257800"/>
          </a:xfrm>
        </p:spPr>
        <p:txBody>
          <a:bodyPr>
            <a:normAutofit fontScale="92500" lnSpcReduction="10000"/>
          </a:bodyPr>
          <a:lstStyle/>
          <a:p>
            <a:r>
              <a:rPr lang="en-US" dirty="0">
                <a:latin typeface="Calibri" charset="0"/>
                <a:ea typeface="Calibri" charset="0"/>
                <a:cs typeface="Calibri" charset="0"/>
              </a:rPr>
              <a:t>Different versions of the same variant are called </a:t>
            </a:r>
            <a:r>
              <a:rPr lang="en-US" b="1" dirty="0">
                <a:latin typeface="Calibri" charset="0"/>
                <a:ea typeface="Calibri" charset="0"/>
                <a:cs typeface="Calibri" charset="0"/>
              </a:rPr>
              <a:t>alleles</a:t>
            </a:r>
            <a:r>
              <a:rPr lang="en-US" dirty="0">
                <a:latin typeface="Calibri" charset="0"/>
                <a:ea typeface="Calibri" charset="0"/>
                <a:cs typeface="Calibri" charset="0"/>
              </a:rPr>
              <a:t> such as C / T</a:t>
            </a:r>
          </a:p>
          <a:p>
            <a:pPr marL="0" indent="0">
              <a:buNone/>
            </a:pPr>
            <a:endParaRPr lang="en-US" dirty="0">
              <a:latin typeface="Calibri" charset="0"/>
              <a:ea typeface="Calibri" charset="0"/>
              <a:cs typeface="Calibri" charset="0"/>
            </a:endParaRPr>
          </a:p>
          <a:p>
            <a:r>
              <a:rPr lang="en-US" b="1" dirty="0">
                <a:latin typeface="Calibri" charset="0"/>
                <a:ea typeface="Calibri" charset="0"/>
                <a:cs typeface="Calibri" charset="0"/>
              </a:rPr>
              <a:t>reference allele</a:t>
            </a:r>
            <a:r>
              <a:rPr lang="en-US" dirty="0">
                <a:latin typeface="Calibri" charset="0"/>
                <a:ea typeface="Calibri" charset="0"/>
                <a:cs typeface="Calibri" charset="0"/>
              </a:rPr>
              <a:t> refers to the base that is found in the </a:t>
            </a:r>
            <a:r>
              <a:rPr lang="en-US" b="1" dirty="0">
                <a:solidFill>
                  <a:schemeClr val="accent2"/>
                </a:solidFill>
                <a:latin typeface="Calibri" charset="0"/>
                <a:ea typeface="Calibri" charset="0"/>
                <a:cs typeface="Calibri" charset="0"/>
              </a:rPr>
              <a:t>reference genome</a:t>
            </a:r>
            <a:r>
              <a:rPr lang="en-US" dirty="0">
                <a:latin typeface="Calibri" charset="0"/>
                <a:ea typeface="Calibri" charset="0"/>
                <a:cs typeface="Calibri" charset="0"/>
              </a:rPr>
              <a:t>. It is not always the </a:t>
            </a:r>
            <a:r>
              <a:rPr lang="en-US" b="1" dirty="0">
                <a:solidFill>
                  <a:srgbClr val="FF0000"/>
                </a:solidFill>
                <a:latin typeface="Calibri" charset="0"/>
                <a:ea typeface="Calibri" charset="0"/>
                <a:cs typeface="Calibri" charset="0"/>
              </a:rPr>
              <a:t>major</a:t>
            </a:r>
            <a:r>
              <a:rPr lang="en-US" b="1" dirty="0">
                <a:latin typeface="Calibri" charset="0"/>
                <a:ea typeface="Calibri" charset="0"/>
                <a:cs typeface="Calibri" charset="0"/>
              </a:rPr>
              <a:t> allele</a:t>
            </a:r>
            <a:r>
              <a:rPr lang="en-US" dirty="0">
                <a:latin typeface="Calibri" charset="0"/>
                <a:ea typeface="Calibri" charset="0"/>
                <a:cs typeface="Calibri" charset="0"/>
              </a:rPr>
              <a:t>. </a:t>
            </a:r>
          </a:p>
          <a:p>
            <a:r>
              <a:rPr lang="en-US" b="1" dirty="0">
                <a:latin typeface="Calibri" charset="0"/>
                <a:ea typeface="Calibri" charset="0"/>
                <a:cs typeface="Calibri" charset="0"/>
              </a:rPr>
              <a:t>alternative allele</a:t>
            </a:r>
            <a:r>
              <a:rPr lang="en-US" dirty="0">
                <a:latin typeface="Calibri" charset="0"/>
                <a:ea typeface="Calibri" charset="0"/>
                <a:cs typeface="Calibri" charset="0"/>
              </a:rPr>
              <a:t> refers </a:t>
            </a:r>
            <a:r>
              <a:rPr lang="en-US" b="1" dirty="0">
                <a:latin typeface="Calibri" charset="0"/>
                <a:ea typeface="Calibri" charset="0"/>
                <a:cs typeface="Calibri" charset="0"/>
              </a:rPr>
              <a:t>to any base</a:t>
            </a:r>
            <a:r>
              <a:rPr lang="en-US" dirty="0">
                <a:latin typeface="Calibri" charset="0"/>
                <a:ea typeface="Calibri" charset="0"/>
                <a:cs typeface="Calibri" charset="0"/>
              </a:rPr>
              <a:t>, other than the reference. The alternative allele is </a:t>
            </a:r>
            <a:r>
              <a:rPr lang="en-US" b="1" dirty="0">
                <a:latin typeface="Calibri" charset="0"/>
                <a:ea typeface="Calibri" charset="0"/>
                <a:cs typeface="Calibri" charset="0"/>
              </a:rPr>
              <a:t>not necessarily the minor allele</a:t>
            </a:r>
            <a:r>
              <a:rPr lang="en-US" dirty="0">
                <a:latin typeface="Calibri" charset="0"/>
                <a:ea typeface="Calibri" charset="0"/>
                <a:cs typeface="Calibri" charset="0"/>
              </a:rPr>
              <a:t>. There can be more than one alternative allele per variant.</a:t>
            </a:r>
          </a:p>
          <a:p>
            <a:r>
              <a:rPr lang="en-US" b="1" dirty="0">
                <a:latin typeface="Calibri" charset="0"/>
                <a:ea typeface="Calibri" charset="0"/>
                <a:cs typeface="Calibri" charset="0"/>
              </a:rPr>
              <a:t>haplotypes</a:t>
            </a:r>
            <a:r>
              <a:rPr lang="en-US" dirty="0">
                <a:latin typeface="Calibri" charset="0"/>
                <a:ea typeface="Calibri" charset="0"/>
                <a:cs typeface="Calibri" charset="0"/>
              </a:rPr>
              <a:t> are blocks in the genome with alleles at variants tend to occur together more often than is expected by chance. </a:t>
            </a:r>
            <a:endParaRPr lang="en-US" b="1" dirty="0">
              <a:latin typeface="Calibri" charset="0"/>
              <a:ea typeface="Calibri" charset="0"/>
              <a:cs typeface="Calibri" charset="0"/>
            </a:endParaRPr>
          </a:p>
          <a:p>
            <a:r>
              <a:rPr lang="en-US" b="1" dirty="0">
                <a:latin typeface="Calibri" charset="0"/>
                <a:ea typeface="Calibri" charset="0"/>
                <a:cs typeface="Calibri" charset="0"/>
              </a:rPr>
              <a:t>Linkage disequilibrium</a:t>
            </a:r>
            <a:r>
              <a:rPr lang="en-US" dirty="0">
                <a:latin typeface="Calibri" charset="0"/>
                <a:ea typeface="Calibri" charset="0"/>
                <a:cs typeface="Calibri" charset="0"/>
              </a:rPr>
              <a:t> (LD) is a measure of how often two alleles or specific sequences are inherited together. </a:t>
            </a:r>
            <a:endParaRPr lang="en-GB" dirty="0">
              <a:latin typeface="Calibri" charset="0"/>
              <a:ea typeface="Calibri" charset="0"/>
              <a:cs typeface="Calibri" charset="0"/>
            </a:endParaRP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3</a:t>
            </a:fld>
            <a:endParaRPr lang="en-US" dirty="0">
              <a:solidFill>
                <a:prstClr val="black">
                  <a:tint val="75000"/>
                </a:prstClr>
              </a:solidFill>
            </a:endParaRPr>
          </a:p>
        </p:txBody>
      </p:sp>
    </p:spTree>
    <p:extLst>
      <p:ext uri="{BB962C8B-B14F-4D97-AF65-F5344CB8AC3E}">
        <p14:creationId xmlns:p14="http://schemas.microsoft.com/office/powerpoint/2010/main" val="140938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8688" y="471392"/>
            <a:ext cx="12192000" cy="6081713"/>
          </a:xfrm>
        </p:spPr>
        <p:txBody>
          <a:bodyPr anchor="t">
            <a:normAutofit/>
          </a:bodyPr>
          <a:lstStyle/>
          <a:p>
            <a:pPr algn="l"/>
            <a:r>
              <a:rPr lang="en-US" b="1" dirty="0" err="1"/>
              <a:t>ClinVar</a:t>
            </a:r>
            <a:r>
              <a:rPr lang="en-US" b="1" dirty="0"/>
              <a:t>   STATISTICS</a:t>
            </a:r>
            <a:br>
              <a:rPr lang="en-US" b="1" dirty="0"/>
            </a:br>
            <a:endParaRPr lang="en-US" dirty="0"/>
          </a:p>
        </p:txBody>
      </p:sp>
      <p:sp>
        <p:nvSpPr>
          <p:cNvPr id="4" name="Slide Number Placeholder 3"/>
          <p:cNvSpPr>
            <a:spLocks noGrp="1"/>
          </p:cNvSpPr>
          <p:nvPr>
            <p:ph type="sldNum" sz="quarter" idx="12"/>
          </p:nvPr>
        </p:nvSpPr>
        <p:spPr/>
        <p:txBody>
          <a:bodyPr/>
          <a:lstStyle/>
          <a:p>
            <a:fld id="{4CF642F0-C061-497F-B55D-D03A474A922D}" type="slidenum">
              <a:rPr lang="en-US" smtClean="0"/>
              <a:t>30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7904"/>
            <a:ext cx="12213129" cy="464869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5423" t="1267" r="303" b="22604"/>
          <a:stretch/>
        </p:blipFill>
        <p:spPr>
          <a:xfrm>
            <a:off x="6184942" y="1849120"/>
            <a:ext cx="2844800" cy="3987475"/>
          </a:xfrm>
          <a:prstGeom prst="rect">
            <a:avLst/>
          </a:prstGeom>
          <a:ln>
            <a:solidFill>
              <a:schemeClr val="accent1"/>
            </a:solidFill>
          </a:ln>
        </p:spPr>
      </p:pic>
      <p:sp>
        <p:nvSpPr>
          <p:cNvPr id="6" name="Rectangle 5">
            <a:extLst>
              <a:ext uri="{FF2B5EF4-FFF2-40B4-BE49-F238E27FC236}">
                <a16:creationId xmlns:a16="http://schemas.microsoft.com/office/drawing/2014/main" id="{B0C2DCE8-B982-AB45-8565-84A160C499F5}"/>
              </a:ext>
            </a:extLst>
          </p:cNvPr>
          <p:cNvSpPr/>
          <p:nvPr/>
        </p:nvSpPr>
        <p:spPr>
          <a:xfrm>
            <a:off x="0" y="33010"/>
            <a:ext cx="196646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16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46300" y="364067"/>
            <a:ext cx="7886700" cy="1325563"/>
          </a:xfrm>
        </p:spPr>
        <p:txBody>
          <a:bodyPr/>
          <a:lstStyle/>
          <a:p>
            <a:r>
              <a:rPr lang="en-US" dirty="0" err="1">
                <a:solidFill>
                  <a:schemeClr val="accent1">
                    <a:lumMod val="75000"/>
                  </a:schemeClr>
                </a:solidFill>
              </a:rPr>
              <a:t>ClinVar</a:t>
            </a:r>
            <a:r>
              <a:rPr lang="en-US" dirty="0">
                <a:solidFill>
                  <a:schemeClr val="accent1">
                    <a:lumMod val="75000"/>
                  </a:schemeClr>
                </a:solidFill>
              </a:rPr>
              <a:t> Statistics </a:t>
            </a:r>
            <a:r>
              <a:rPr lang="en-US" sz="2000" dirty="0" err="1">
                <a:solidFill>
                  <a:schemeClr val="accent1">
                    <a:lumMod val="75000"/>
                  </a:schemeClr>
                </a:solidFill>
              </a:rPr>
              <a:t>www.ncbi.nlm.nih.gov</a:t>
            </a:r>
            <a:r>
              <a:rPr lang="en-US" sz="2000" dirty="0">
                <a:solidFill>
                  <a:schemeClr val="accent1">
                    <a:lumMod val="75000"/>
                  </a:schemeClr>
                </a:solidFill>
              </a:rPr>
              <a:t>/clinvar</a:t>
            </a:r>
          </a:p>
        </p:txBody>
      </p:sp>
      <p:cxnSp>
        <p:nvCxnSpPr>
          <p:cNvPr id="5" name="Straight Connector 4"/>
          <p:cNvCxnSpPr/>
          <p:nvPr/>
        </p:nvCxnSpPr>
        <p:spPr>
          <a:xfrm flipV="1">
            <a:off x="1485901" y="1405366"/>
            <a:ext cx="8313885" cy="433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BA272D70-333B-EC47-952D-C61466DC4DCD}"/>
              </a:ext>
            </a:extLst>
          </p:cNvPr>
          <p:cNvPicPr>
            <a:picLocks noGrp="1" noChangeAspect="1"/>
          </p:cNvPicPr>
          <p:nvPr>
            <p:ph idx="1"/>
          </p:nvPr>
        </p:nvPicPr>
        <p:blipFill>
          <a:blip r:embed="rId3"/>
          <a:stretch>
            <a:fillRect/>
          </a:stretch>
        </p:blipFill>
        <p:spPr>
          <a:xfrm>
            <a:off x="492396" y="1689630"/>
            <a:ext cx="7037543" cy="4351338"/>
          </a:xfrm>
        </p:spPr>
      </p:pic>
      <p:sp>
        <p:nvSpPr>
          <p:cNvPr id="6" name="Rectangle 5">
            <a:extLst>
              <a:ext uri="{FF2B5EF4-FFF2-40B4-BE49-F238E27FC236}">
                <a16:creationId xmlns:a16="http://schemas.microsoft.com/office/drawing/2014/main" id="{ACC29C11-CED9-AA46-8924-09D90D0D5FDC}"/>
              </a:ext>
            </a:extLst>
          </p:cNvPr>
          <p:cNvSpPr/>
          <p:nvPr/>
        </p:nvSpPr>
        <p:spPr>
          <a:xfrm>
            <a:off x="0" y="33010"/>
            <a:ext cx="1966468"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3812572"/>
      </p:ext>
    </p:extLst>
  </p:cSld>
  <p:clrMapOvr>
    <a:masterClrMapping/>
  </p:clrMapOvr>
  <mc:AlternateContent xmlns:mc="http://schemas.openxmlformats.org/markup-compatibility/2006" xmlns:p14="http://schemas.microsoft.com/office/powerpoint/2010/main">
    <mc:Choice Requires="p14">
      <p:transition spd="slow" p14:dur="2000" advTm="167863"/>
    </mc:Choice>
    <mc:Fallback xmlns="">
      <p:transition spd="slow" advTm="167863"/>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ClinVar</a:t>
            </a:r>
            <a:r>
              <a:rPr lang="en-US" dirty="0"/>
              <a:t> – Gene Search</a:t>
            </a:r>
          </a:p>
        </p:txBody>
      </p:sp>
      <p:sp>
        <p:nvSpPr>
          <p:cNvPr id="3" name="Date Placeholder 2"/>
          <p:cNvSpPr>
            <a:spLocks noGrp="1"/>
          </p:cNvSpPr>
          <p:nvPr>
            <p:ph type="dt" sz="half" idx="10"/>
          </p:nvPr>
        </p:nvSpPr>
        <p:spPr/>
        <p:txBody>
          <a:bodyPr/>
          <a:lstStyle/>
          <a:p>
            <a:r>
              <a:rPr lang="en-US"/>
              <a:t>10/27/15</a:t>
            </a:r>
          </a:p>
        </p:txBody>
      </p:sp>
      <p:sp>
        <p:nvSpPr>
          <p:cNvPr id="4" name="Slide Number Placeholder 3"/>
          <p:cNvSpPr>
            <a:spLocks noGrp="1"/>
          </p:cNvSpPr>
          <p:nvPr>
            <p:ph type="sldNum" sz="quarter" idx="12"/>
          </p:nvPr>
        </p:nvSpPr>
        <p:spPr/>
        <p:txBody>
          <a:bodyPr/>
          <a:lstStyle/>
          <a:p>
            <a:fld id="{4CF642F0-C061-497F-B55D-D03A474A922D}" type="slidenum">
              <a:rPr lang="en-US" smtClean="0"/>
              <a:t>32</a:t>
            </a:fld>
            <a:endParaRPr lang="en-US"/>
          </a:p>
        </p:txBody>
      </p:sp>
      <p:pic>
        <p:nvPicPr>
          <p:cNvPr id="6" name="Picture 5" descr="2015-10-22_20-16-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06062"/>
            <a:ext cx="9144000" cy="5251938"/>
          </a:xfrm>
          <a:prstGeom prst="rect">
            <a:avLst/>
          </a:prstGeom>
        </p:spPr>
      </p:pic>
      <p:sp>
        <p:nvSpPr>
          <p:cNvPr id="8" name="Rounded Rectangular Callout 7"/>
          <p:cNvSpPr/>
          <p:nvPr/>
        </p:nvSpPr>
        <p:spPr>
          <a:xfrm>
            <a:off x="7315200" y="990600"/>
            <a:ext cx="1828800" cy="762000"/>
          </a:xfrm>
          <a:prstGeom prst="wedgeRoundRectCallout">
            <a:avLst>
              <a:gd name="adj1" fmla="val -98752"/>
              <a:gd name="adj2" fmla="val 67523"/>
              <a:gd name="adj3" fmla="val 16667"/>
            </a:avLst>
          </a:prstGeom>
          <a:solidFill>
            <a:srgbClr val="FFEE6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sod1</a:t>
            </a:r>
          </a:p>
        </p:txBody>
      </p:sp>
    </p:spTree>
    <p:extLst>
      <p:ext uri="{BB962C8B-B14F-4D97-AF65-F5344CB8AC3E}">
        <p14:creationId xmlns:p14="http://schemas.microsoft.com/office/powerpoint/2010/main" val="86694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a:t>10/27/15</a:t>
            </a:r>
          </a:p>
        </p:txBody>
      </p:sp>
      <p:sp>
        <p:nvSpPr>
          <p:cNvPr id="4" name="Slide Number Placeholder 3"/>
          <p:cNvSpPr>
            <a:spLocks noGrp="1"/>
          </p:cNvSpPr>
          <p:nvPr>
            <p:ph type="sldNum" sz="quarter" idx="12"/>
          </p:nvPr>
        </p:nvSpPr>
        <p:spPr/>
        <p:txBody>
          <a:bodyPr/>
          <a:lstStyle/>
          <a:p>
            <a:fld id="{4CF642F0-C061-497F-B55D-D03A474A922D}" type="slidenum">
              <a:rPr lang="en-US" smtClean="0"/>
              <a:t>33</a:t>
            </a:fld>
            <a:endParaRPr lang="en-US"/>
          </a:p>
        </p:txBody>
      </p:sp>
      <p:pic>
        <p:nvPicPr>
          <p:cNvPr id="6" name="sod1_vid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990601"/>
            <a:ext cx="9144000" cy="5037137"/>
          </a:xfrm>
          <a:prstGeom prst="rect">
            <a:avLst/>
          </a:prstGeom>
        </p:spPr>
      </p:pic>
      <p:sp>
        <p:nvSpPr>
          <p:cNvPr id="7" name="Rounded Rectangular Callout 6"/>
          <p:cNvSpPr/>
          <p:nvPr/>
        </p:nvSpPr>
        <p:spPr>
          <a:xfrm>
            <a:off x="4953000" y="2667000"/>
            <a:ext cx="1828800" cy="1371600"/>
          </a:xfrm>
          <a:prstGeom prst="wedgeRoundRectCallout">
            <a:avLst>
              <a:gd name="adj1" fmla="val -86970"/>
              <a:gd name="adj2" fmla="val -1431"/>
              <a:gd name="adj3" fmla="val 16667"/>
            </a:avLst>
          </a:prstGeom>
          <a:solidFill>
            <a:srgbClr val="FFEE6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70 variants</a:t>
            </a:r>
          </a:p>
          <a:p>
            <a:pPr algn="ctr"/>
            <a:endParaRPr lang="en-US" sz="1000" dirty="0">
              <a:solidFill>
                <a:schemeClr val="tx1"/>
              </a:solidFill>
            </a:endParaRPr>
          </a:p>
          <a:p>
            <a:pPr algn="ctr"/>
            <a:r>
              <a:rPr lang="en-US" sz="2400" dirty="0" err="1">
                <a:solidFill>
                  <a:schemeClr val="tx1"/>
                </a:solidFill>
              </a:rPr>
              <a:t>dbSNP</a:t>
            </a:r>
            <a:r>
              <a:rPr lang="en-US" sz="2400" dirty="0">
                <a:solidFill>
                  <a:schemeClr val="tx1"/>
                </a:solidFill>
              </a:rPr>
              <a:t> + </a:t>
            </a:r>
            <a:r>
              <a:rPr lang="en-US" sz="2400" dirty="0" err="1">
                <a:solidFill>
                  <a:schemeClr val="tx1"/>
                </a:solidFill>
              </a:rPr>
              <a:t>dbVar</a:t>
            </a:r>
            <a:endParaRPr lang="en-US" sz="2400" dirty="0">
              <a:solidFill>
                <a:schemeClr val="tx1"/>
              </a:solidFill>
            </a:endParaRPr>
          </a:p>
        </p:txBody>
      </p:sp>
    </p:spTree>
    <p:extLst>
      <p:ext uri="{BB962C8B-B14F-4D97-AF65-F5344CB8AC3E}">
        <p14:creationId xmlns:p14="http://schemas.microsoft.com/office/powerpoint/2010/main" val="214667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137" y="2873829"/>
            <a:ext cx="9785354" cy="398417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058400" cy="405781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9820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3</a:t>
            </a:r>
          </a:p>
        </p:txBody>
      </p:sp>
      <p:sp>
        <p:nvSpPr>
          <p:cNvPr id="4" name="Slide Number Placeholder 3"/>
          <p:cNvSpPr>
            <a:spLocks noGrp="1"/>
          </p:cNvSpPr>
          <p:nvPr>
            <p:ph type="sldNum" sz="quarter" idx="12"/>
          </p:nvPr>
        </p:nvSpPr>
        <p:spPr/>
        <p:txBody>
          <a:bodyPr/>
          <a:lstStyle/>
          <a:p>
            <a:fld id="{4CF642F0-C061-497F-B55D-D03A474A922D}" type="slidenum">
              <a:rPr lang="en-US" smtClean="0"/>
              <a:t>35</a:t>
            </a:fld>
            <a:endParaRPr lang="en-US"/>
          </a:p>
        </p:txBody>
      </p:sp>
      <p:sp>
        <p:nvSpPr>
          <p:cNvPr id="6" name="Multidocument 5"/>
          <p:cNvSpPr/>
          <p:nvPr/>
        </p:nvSpPr>
        <p:spPr>
          <a:xfrm>
            <a:off x="2209800" y="1600200"/>
            <a:ext cx="2514600" cy="914400"/>
          </a:xfrm>
          <a:prstGeom prst="flowChartMulti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nchorCtr="1">
            <a:normAutofit/>
          </a:bodyPr>
          <a:lstStyle/>
          <a:p>
            <a:pPr algn="ctr"/>
            <a:r>
              <a:rPr lang="en-US" sz="2400" dirty="0">
                <a:solidFill>
                  <a:schemeClr val="tx1"/>
                </a:solidFill>
              </a:rPr>
              <a:t>Disease</a:t>
            </a:r>
          </a:p>
        </p:txBody>
      </p:sp>
      <p:sp>
        <p:nvSpPr>
          <p:cNvPr id="7" name="Cloud Callout 6"/>
          <p:cNvSpPr/>
          <p:nvPr/>
        </p:nvSpPr>
        <p:spPr>
          <a:xfrm>
            <a:off x="6400800" y="1447800"/>
            <a:ext cx="2438400" cy="1143000"/>
          </a:xfrm>
          <a:prstGeom prst="cloudCallout">
            <a:avLst>
              <a:gd name="adj1" fmla="val -19524"/>
              <a:gd name="adj2" fmla="val 64015"/>
            </a:avLst>
          </a:prstGeom>
          <a:solidFill>
            <a:schemeClr val="tx2">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Genes,</a:t>
            </a:r>
          </a:p>
          <a:p>
            <a:pPr algn="ctr"/>
            <a:r>
              <a:rPr lang="en-US" sz="2400" dirty="0"/>
              <a:t>Variants</a:t>
            </a:r>
          </a:p>
        </p:txBody>
      </p:sp>
      <p:sp>
        <p:nvSpPr>
          <p:cNvPr id="8" name="Cloud Callout 7"/>
          <p:cNvSpPr/>
          <p:nvPr/>
        </p:nvSpPr>
        <p:spPr>
          <a:xfrm>
            <a:off x="6858000" y="4572000"/>
            <a:ext cx="3124200" cy="1143000"/>
          </a:xfrm>
          <a:prstGeom prst="cloudCallout">
            <a:avLst>
              <a:gd name="adj1" fmla="val -19326"/>
              <a:gd name="adj2" fmla="val 63160"/>
            </a:avLst>
          </a:prstGeom>
          <a:solidFill>
            <a:schemeClr val="tx2">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Clinical significance?</a:t>
            </a:r>
          </a:p>
        </p:txBody>
      </p:sp>
      <p:sp>
        <p:nvSpPr>
          <p:cNvPr id="9" name="Cloud Callout 8"/>
          <p:cNvSpPr/>
          <p:nvPr/>
        </p:nvSpPr>
        <p:spPr>
          <a:xfrm>
            <a:off x="6629400" y="3048000"/>
            <a:ext cx="3124200" cy="1143000"/>
          </a:xfrm>
          <a:prstGeom prst="cloudCallout">
            <a:avLst>
              <a:gd name="adj1" fmla="val -20342"/>
              <a:gd name="adj2" fmla="val 64016"/>
            </a:avLst>
          </a:prstGeom>
          <a:solidFill>
            <a:schemeClr val="tx2">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Molecular consequence?</a:t>
            </a:r>
          </a:p>
        </p:txBody>
      </p:sp>
      <p:sp>
        <p:nvSpPr>
          <p:cNvPr id="10" name="Notched Right Arrow 9"/>
          <p:cNvSpPr/>
          <p:nvPr/>
        </p:nvSpPr>
        <p:spPr>
          <a:xfrm rot="6499317">
            <a:off x="2055540" y="3254974"/>
            <a:ext cx="1185846" cy="609600"/>
          </a:xfrm>
          <a:prstGeom prst="notchedRightArrow">
            <a:avLst>
              <a:gd name="adj1" fmla="val 50000"/>
              <a:gd name="adj2" fmla="val 52381"/>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676400" y="4419600"/>
            <a:ext cx="1676400" cy="990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err="1">
                <a:solidFill>
                  <a:srgbClr val="C00000"/>
                </a:solidFill>
              </a:rPr>
              <a:t>MedGen</a:t>
            </a:r>
            <a:endParaRPr lang="en-US" sz="3200" dirty="0">
              <a:solidFill>
                <a:srgbClr val="C00000"/>
              </a:solidFill>
            </a:endParaRPr>
          </a:p>
        </p:txBody>
      </p:sp>
      <p:sp>
        <p:nvSpPr>
          <p:cNvPr id="12" name="Rectangle 11"/>
          <p:cNvSpPr/>
          <p:nvPr/>
        </p:nvSpPr>
        <p:spPr>
          <a:xfrm>
            <a:off x="3810000" y="4419600"/>
            <a:ext cx="2286000" cy="990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err="1"/>
              <a:t>ClinVar</a:t>
            </a:r>
            <a:endParaRPr lang="en-US" sz="3200" dirty="0"/>
          </a:p>
        </p:txBody>
      </p:sp>
      <p:sp>
        <p:nvSpPr>
          <p:cNvPr id="13" name="Notched Right Arrow 12"/>
          <p:cNvSpPr/>
          <p:nvPr/>
        </p:nvSpPr>
        <p:spPr>
          <a:xfrm rot="3998888">
            <a:off x="3692822" y="3221028"/>
            <a:ext cx="1185846" cy="609600"/>
          </a:xfrm>
          <a:prstGeom prst="notchedRightArrow">
            <a:avLst>
              <a:gd name="adj1" fmla="val 50000"/>
              <a:gd name="adj2" fmla="val 52381"/>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06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4</a:t>
            </a:r>
          </a:p>
        </p:txBody>
      </p:sp>
      <p:sp>
        <p:nvSpPr>
          <p:cNvPr id="3" name="Date Placeholder 2"/>
          <p:cNvSpPr>
            <a:spLocks noGrp="1"/>
          </p:cNvSpPr>
          <p:nvPr>
            <p:ph type="dt" sz="half" idx="10"/>
          </p:nvPr>
        </p:nvSpPr>
        <p:spPr/>
        <p:txBody>
          <a:bodyPr/>
          <a:lstStyle/>
          <a:p>
            <a:r>
              <a:rPr lang="en-US"/>
              <a:t>10/27/15</a:t>
            </a:r>
          </a:p>
        </p:txBody>
      </p:sp>
      <p:sp>
        <p:nvSpPr>
          <p:cNvPr id="4" name="Slide Number Placeholder 3"/>
          <p:cNvSpPr>
            <a:spLocks noGrp="1"/>
          </p:cNvSpPr>
          <p:nvPr>
            <p:ph type="sldNum" sz="quarter" idx="12"/>
          </p:nvPr>
        </p:nvSpPr>
        <p:spPr/>
        <p:txBody>
          <a:bodyPr/>
          <a:lstStyle/>
          <a:p>
            <a:fld id="{4CF642F0-C061-497F-B55D-D03A474A922D}" type="slidenum">
              <a:rPr lang="en-US" smtClean="0"/>
              <a:t>36</a:t>
            </a:fld>
            <a:endParaRPr lang="en-US"/>
          </a:p>
        </p:txBody>
      </p:sp>
      <p:sp>
        <p:nvSpPr>
          <p:cNvPr id="6" name="Multidocument 5"/>
          <p:cNvSpPr/>
          <p:nvPr/>
        </p:nvSpPr>
        <p:spPr>
          <a:xfrm>
            <a:off x="2209800" y="1600200"/>
            <a:ext cx="2514600" cy="1066800"/>
          </a:xfrm>
          <a:prstGeom prst="flowChartMulti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tIns="0" rtlCol="0" anchor="t" anchorCtr="1">
            <a:normAutofit/>
          </a:bodyPr>
          <a:lstStyle/>
          <a:p>
            <a:pPr algn="ctr"/>
            <a:r>
              <a:rPr lang="en-US" sz="2400" dirty="0">
                <a:solidFill>
                  <a:schemeClr val="tx1"/>
                </a:solidFill>
              </a:rPr>
              <a:t>Disease or phenotype</a:t>
            </a:r>
          </a:p>
        </p:txBody>
      </p:sp>
      <p:sp>
        <p:nvSpPr>
          <p:cNvPr id="7" name="Cloud Callout 6"/>
          <p:cNvSpPr/>
          <p:nvPr/>
        </p:nvSpPr>
        <p:spPr>
          <a:xfrm>
            <a:off x="6400800" y="1447800"/>
            <a:ext cx="2895600" cy="1143000"/>
          </a:xfrm>
          <a:prstGeom prst="cloudCallout">
            <a:avLst>
              <a:gd name="adj1" fmla="val -19524"/>
              <a:gd name="adj2" fmla="val 64015"/>
            </a:avLst>
          </a:prstGeom>
          <a:solidFill>
            <a:schemeClr val="tx2">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Find Genetic tests</a:t>
            </a:r>
          </a:p>
        </p:txBody>
      </p:sp>
      <p:sp>
        <p:nvSpPr>
          <p:cNvPr id="8" name="Cloud Callout 7"/>
          <p:cNvSpPr/>
          <p:nvPr/>
        </p:nvSpPr>
        <p:spPr>
          <a:xfrm>
            <a:off x="6858000" y="4419600"/>
            <a:ext cx="2590800" cy="1524000"/>
          </a:xfrm>
          <a:prstGeom prst="cloudCallout">
            <a:avLst>
              <a:gd name="adj1" fmla="val -19326"/>
              <a:gd name="adj2" fmla="val 63160"/>
            </a:avLst>
          </a:prstGeom>
          <a:solidFill>
            <a:schemeClr val="tx2">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Find Clinical Assertions</a:t>
            </a:r>
          </a:p>
          <a:p>
            <a:pPr algn="ctr"/>
            <a:r>
              <a:rPr lang="en-US" sz="2400" dirty="0"/>
              <a:t>(</a:t>
            </a:r>
            <a:r>
              <a:rPr lang="en-US" sz="2400" dirty="0" err="1"/>
              <a:t>ClinVar</a:t>
            </a:r>
            <a:r>
              <a:rPr lang="en-US" sz="2400" dirty="0"/>
              <a:t>)</a:t>
            </a:r>
          </a:p>
        </p:txBody>
      </p:sp>
      <p:sp>
        <p:nvSpPr>
          <p:cNvPr id="9" name="Cloud Callout 8"/>
          <p:cNvSpPr/>
          <p:nvPr/>
        </p:nvSpPr>
        <p:spPr>
          <a:xfrm>
            <a:off x="6629400" y="3048000"/>
            <a:ext cx="3124200" cy="1143000"/>
          </a:xfrm>
          <a:prstGeom prst="cloudCallout">
            <a:avLst>
              <a:gd name="adj1" fmla="val -20342"/>
              <a:gd name="adj2" fmla="val 64016"/>
            </a:avLst>
          </a:prstGeom>
          <a:solidFill>
            <a:schemeClr val="tx2">
              <a:lumMod val="7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Find Clinical Trials</a:t>
            </a:r>
          </a:p>
        </p:txBody>
      </p:sp>
      <p:sp>
        <p:nvSpPr>
          <p:cNvPr id="10" name="Notched Right Arrow 9"/>
          <p:cNvSpPr/>
          <p:nvPr/>
        </p:nvSpPr>
        <p:spPr>
          <a:xfrm rot="5400000">
            <a:off x="2683677" y="3140877"/>
            <a:ext cx="1185846" cy="609600"/>
          </a:xfrm>
          <a:prstGeom prst="notchedRightArrow">
            <a:avLst>
              <a:gd name="adj1" fmla="val 50000"/>
              <a:gd name="adj2" fmla="val 52381"/>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38400" y="4343400"/>
            <a:ext cx="1676400" cy="990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solidFill>
                  <a:srgbClr val="C00000"/>
                </a:solidFill>
              </a:rPr>
              <a:t>GTR</a:t>
            </a:r>
          </a:p>
        </p:txBody>
      </p:sp>
    </p:spTree>
    <p:extLst>
      <p:ext uri="{BB962C8B-B14F-4D97-AF65-F5344CB8AC3E}">
        <p14:creationId xmlns:p14="http://schemas.microsoft.com/office/powerpoint/2010/main" val="124503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NIH Genetic Testing Registry</a:t>
            </a:r>
          </a:p>
        </p:txBody>
      </p:sp>
      <p:sp>
        <p:nvSpPr>
          <p:cNvPr id="5" name="Slide Number Placeholder 4"/>
          <p:cNvSpPr>
            <a:spLocks noGrp="1"/>
          </p:cNvSpPr>
          <p:nvPr>
            <p:ph type="sldNum" sz="quarter" idx="12"/>
          </p:nvPr>
        </p:nvSpPr>
        <p:spPr/>
        <p:txBody>
          <a:bodyPr/>
          <a:lstStyle/>
          <a:p>
            <a:fld id="{4CF642F0-C061-497F-B55D-D03A474A922D}" type="slidenum">
              <a:rPr lang="en-US" smtClean="0"/>
              <a:t>37</a:t>
            </a:fld>
            <a:endParaRPr lang="en-US"/>
          </a:p>
        </p:txBody>
      </p:sp>
      <p:sp>
        <p:nvSpPr>
          <p:cNvPr id="8" name="Circular Arrow 7"/>
          <p:cNvSpPr/>
          <p:nvPr/>
        </p:nvSpPr>
        <p:spPr>
          <a:xfrm>
            <a:off x="5082720" y="860881"/>
            <a:ext cx="2743200" cy="2627811"/>
          </a:xfrm>
          <a:prstGeom prst="circularArrow">
            <a:avLst>
              <a:gd name="adj1" fmla="val 10980"/>
              <a:gd name="adj2" fmla="val 1142322"/>
              <a:gd name="adj3" fmla="val 4500000"/>
              <a:gd name="adj4" fmla="val 10800000"/>
              <a:gd name="adj5" fmla="val 12500"/>
            </a:avLst>
          </a:prstGeom>
          <a:solidFill>
            <a:schemeClr val="tx2">
              <a:lumMod val="60000"/>
              <a:lumOff val="4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Shape 8"/>
          <p:cNvSpPr/>
          <p:nvPr/>
        </p:nvSpPr>
        <p:spPr>
          <a:xfrm>
            <a:off x="4267201" y="2438401"/>
            <a:ext cx="2875497" cy="2627811"/>
          </a:xfrm>
          <a:prstGeom prst="leftCircularArrow">
            <a:avLst>
              <a:gd name="adj1" fmla="val 10980"/>
              <a:gd name="adj2" fmla="val 1142322"/>
              <a:gd name="adj3" fmla="val 6300000"/>
              <a:gd name="adj4" fmla="val 18900000"/>
              <a:gd name="adj5" fmla="val 12500"/>
            </a:avLst>
          </a:prstGeom>
          <a:solidFill>
            <a:schemeClr val="tx2">
              <a:lumMod val="60000"/>
              <a:lumOff val="4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Block Arc 9"/>
          <p:cNvSpPr/>
          <p:nvPr/>
        </p:nvSpPr>
        <p:spPr>
          <a:xfrm>
            <a:off x="5212440" y="4205520"/>
            <a:ext cx="2396220" cy="2195280"/>
          </a:xfrm>
          <a:prstGeom prst="blockArc">
            <a:avLst>
              <a:gd name="adj1" fmla="val 13500000"/>
              <a:gd name="adj2" fmla="val 10800000"/>
              <a:gd name="adj3" fmla="val 12740"/>
            </a:avLst>
          </a:prstGeom>
          <a:solidFill>
            <a:schemeClr val="tx2">
              <a:lumMod val="60000"/>
              <a:lumOff val="4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11" name="Group 10"/>
          <p:cNvGrpSpPr/>
          <p:nvPr/>
        </p:nvGrpSpPr>
        <p:grpSpPr>
          <a:xfrm>
            <a:off x="2140270" y="1676400"/>
            <a:ext cx="7156130" cy="2575594"/>
            <a:chOff x="1723378" y="-517907"/>
            <a:chExt cx="7911460" cy="4714658"/>
          </a:xfrm>
        </p:grpSpPr>
        <p:sp>
          <p:nvSpPr>
            <p:cNvPr id="12" name="Rectangle 11"/>
            <p:cNvSpPr/>
            <p:nvPr/>
          </p:nvSpPr>
          <p:spPr>
            <a:xfrm>
              <a:off x="1723378" y="2550763"/>
              <a:ext cx="7911460" cy="164598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ctangle 12"/>
            <p:cNvSpPr/>
            <p:nvPr/>
          </p:nvSpPr>
          <p:spPr>
            <a:xfrm>
              <a:off x="5591178" y="-517907"/>
              <a:ext cx="1769101" cy="16459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130" tIns="24130" rIns="24130" bIns="24130" numCol="1" spcCol="1270" anchor="ctr" anchorCtr="0">
              <a:noAutofit/>
            </a:bodyPr>
            <a:lstStyle/>
            <a:p>
              <a:pPr algn="ctr" defTabSz="1689100">
                <a:lnSpc>
                  <a:spcPct val="90000"/>
                </a:lnSpc>
                <a:spcBef>
                  <a:spcPct val="0"/>
                </a:spcBef>
                <a:spcAft>
                  <a:spcPct val="35000"/>
                </a:spcAft>
              </a:pPr>
              <a:r>
                <a:rPr lang="en-US" sz="2800" dirty="0">
                  <a:latin typeface="Arial" panose="020B0604020202020204" pitchFamily="34" charset="0"/>
                  <a:cs typeface="Arial" panose="020B0604020202020204" pitchFamily="34" charset="0"/>
                </a:rPr>
                <a:t>GTR</a:t>
              </a:r>
            </a:p>
          </p:txBody>
        </p:sp>
      </p:grpSp>
      <p:grpSp>
        <p:nvGrpSpPr>
          <p:cNvPr id="14" name="Group 13"/>
          <p:cNvGrpSpPr/>
          <p:nvPr/>
        </p:nvGrpSpPr>
        <p:grpSpPr>
          <a:xfrm>
            <a:off x="4800600" y="3398160"/>
            <a:ext cx="3386820" cy="685800"/>
            <a:chOff x="3516969" y="5590292"/>
            <a:chExt cx="4656035" cy="1645988"/>
          </a:xfrm>
        </p:grpSpPr>
        <p:sp>
          <p:nvSpPr>
            <p:cNvPr id="15" name="Rectangle 14"/>
            <p:cNvSpPr/>
            <p:nvPr/>
          </p:nvSpPr>
          <p:spPr>
            <a:xfrm>
              <a:off x="3516969" y="5590292"/>
              <a:ext cx="4656035" cy="164598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p:cNvSpPr/>
            <p:nvPr/>
          </p:nvSpPr>
          <p:spPr>
            <a:xfrm>
              <a:off x="3516969" y="5590292"/>
              <a:ext cx="4656035" cy="1645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algn="ctr" defTabSz="1778000">
                <a:lnSpc>
                  <a:spcPct val="90000"/>
                </a:lnSpc>
                <a:spcBef>
                  <a:spcPct val="0"/>
                </a:spcBef>
                <a:spcAft>
                  <a:spcPct val="35000"/>
                </a:spcAft>
              </a:pPr>
              <a:r>
                <a:rPr lang="en-US" sz="2800" dirty="0">
                  <a:latin typeface="Arial" panose="020B0604020202020204" pitchFamily="34" charset="0"/>
                  <a:cs typeface="Arial" panose="020B0604020202020204" pitchFamily="34" charset="0"/>
                </a:rPr>
                <a:t>ClinicalTrials.gov</a:t>
              </a:r>
            </a:p>
          </p:txBody>
        </p:sp>
      </p:grpSp>
      <p:grpSp>
        <p:nvGrpSpPr>
          <p:cNvPr id="17" name="Group 16"/>
          <p:cNvGrpSpPr/>
          <p:nvPr/>
        </p:nvGrpSpPr>
        <p:grpSpPr>
          <a:xfrm>
            <a:off x="4449618" y="2606006"/>
            <a:ext cx="3292764" cy="3074974"/>
            <a:chOff x="5382647" y="8814601"/>
            <a:chExt cx="3292764" cy="3074974"/>
          </a:xfrm>
        </p:grpSpPr>
        <p:sp>
          <p:nvSpPr>
            <p:cNvPr id="18" name="Rectangle 17"/>
            <p:cNvSpPr/>
            <p:nvPr/>
          </p:nvSpPr>
          <p:spPr>
            <a:xfrm>
              <a:off x="5382647" y="8814601"/>
              <a:ext cx="3292764" cy="164598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Rectangle 18"/>
            <p:cNvSpPr/>
            <p:nvPr/>
          </p:nvSpPr>
          <p:spPr>
            <a:xfrm>
              <a:off x="6309209" y="11005587"/>
              <a:ext cx="2057400" cy="8839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algn="ctr" defTabSz="1778000">
                <a:lnSpc>
                  <a:spcPct val="90000"/>
                </a:lnSpc>
                <a:spcBef>
                  <a:spcPct val="0"/>
                </a:spcBef>
                <a:spcAft>
                  <a:spcPct val="35000"/>
                </a:spcAft>
              </a:pPr>
              <a:r>
                <a:rPr lang="en-US" sz="2800" dirty="0" err="1">
                  <a:latin typeface="Arial" panose="020B0604020202020204" pitchFamily="34" charset="0"/>
                  <a:cs typeface="Arial" panose="020B0604020202020204" pitchFamily="34" charset="0"/>
                </a:rPr>
                <a:t>ClinVar</a:t>
              </a:r>
              <a:endParaRPr lang="en-US" sz="28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4906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GTR Search</a:t>
            </a:r>
          </a:p>
        </p:txBody>
      </p:sp>
      <p:sp>
        <p:nvSpPr>
          <p:cNvPr id="4" name="Date Placeholder 3"/>
          <p:cNvSpPr>
            <a:spLocks noGrp="1"/>
          </p:cNvSpPr>
          <p:nvPr>
            <p:ph type="dt" sz="half" idx="10"/>
          </p:nvPr>
        </p:nvSpPr>
        <p:spPr/>
        <p:txBody>
          <a:bodyPr/>
          <a:lstStyle/>
          <a:p>
            <a:r>
              <a:rPr lang="en-US"/>
              <a:t>10/27/15</a:t>
            </a:r>
          </a:p>
        </p:txBody>
      </p:sp>
      <p:sp>
        <p:nvSpPr>
          <p:cNvPr id="5" name="Slide Number Placeholder 4"/>
          <p:cNvSpPr>
            <a:spLocks noGrp="1"/>
          </p:cNvSpPr>
          <p:nvPr>
            <p:ph type="sldNum" sz="quarter" idx="12"/>
          </p:nvPr>
        </p:nvSpPr>
        <p:spPr/>
        <p:txBody>
          <a:bodyPr/>
          <a:lstStyle/>
          <a:p>
            <a:fld id="{4CF642F0-C061-497F-B55D-D03A474A922D}" type="slidenum">
              <a:rPr lang="en-US" smtClean="0"/>
              <a:t>38</a:t>
            </a:fld>
            <a:endParaRPr lang="en-US"/>
          </a:p>
        </p:txBody>
      </p:sp>
      <p:pic>
        <p:nvPicPr>
          <p:cNvPr id="8" name="Content Placeholder 7" descr="2015-10-22_21-47-58.png"/>
          <p:cNvPicPr>
            <a:picLocks noGrp="1" noChangeAspect="1"/>
          </p:cNvPicPr>
          <p:nvPr>
            <p:ph idx="1"/>
          </p:nvPr>
        </p:nvPicPr>
        <p:blipFill>
          <a:blip r:embed="rId2">
            <a:extLst>
              <a:ext uri="{28A0092B-C50C-407E-A947-70E740481C1C}">
                <a14:useLocalDpi xmlns:a14="http://schemas.microsoft.com/office/drawing/2010/main" val="0"/>
              </a:ext>
            </a:extLst>
          </a:blip>
          <a:srcRect l="6091" r="6091"/>
          <a:stretch>
            <a:fillRect/>
          </a:stretch>
        </p:blipFill>
        <p:spPr>
          <a:xfrm>
            <a:off x="1648070" y="1219200"/>
            <a:ext cx="8867530" cy="4876800"/>
          </a:xfrm>
        </p:spPr>
      </p:pic>
    </p:spTree>
    <p:extLst>
      <p:ext uri="{BB962C8B-B14F-4D97-AF65-F5344CB8AC3E}">
        <p14:creationId xmlns:p14="http://schemas.microsoft.com/office/powerpoint/2010/main" val="769130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GTR </a:t>
            </a:r>
            <a:r>
              <a:rPr lang="en-US" sz="2800" dirty="0">
                <a:latin typeface="Wingdings"/>
                <a:ea typeface="Wingdings"/>
                <a:cs typeface="Wingdings"/>
                <a:sym typeface="Wingdings"/>
              </a:rPr>
              <a:t></a:t>
            </a:r>
            <a:r>
              <a:rPr lang="en-US" dirty="0"/>
              <a:t> </a:t>
            </a:r>
            <a:r>
              <a:rPr lang="en-US" dirty="0" err="1"/>
              <a:t>Clinicaltrials.gov</a:t>
            </a:r>
            <a:endParaRPr lang="en-US" dirty="0"/>
          </a:p>
        </p:txBody>
      </p:sp>
      <p:pic>
        <p:nvPicPr>
          <p:cNvPr id="6" name="Content Placeholder 5" descr="2015-10-22_21-56-03.png"/>
          <p:cNvPicPr>
            <a:picLocks noGrp="1" noChangeAspect="1"/>
          </p:cNvPicPr>
          <p:nvPr>
            <p:ph idx="1"/>
          </p:nvPr>
        </p:nvPicPr>
        <p:blipFill>
          <a:blip r:embed="rId2">
            <a:extLst>
              <a:ext uri="{28A0092B-C50C-407E-A947-70E740481C1C}">
                <a14:useLocalDpi xmlns:a14="http://schemas.microsoft.com/office/drawing/2010/main" val="0"/>
              </a:ext>
            </a:extLst>
          </a:blip>
          <a:srcRect t="-6688" b="-6688"/>
          <a:stretch>
            <a:fillRect/>
          </a:stretch>
        </p:blipFill>
        <p:spPr>
          <a:xfrm>
            <a:off x="1654400" y="1219200"/>
            <a:ext cx="8895220" cy="4892028"/>
          </a:xfrm>
        </p:spPr>
      </p:pic>
      <p:sp>
        <p:nvSpPr>
          <p:cNvPr id="4" name="Date Placeholder 3"/>
          <p:cNvSpPr>
            <a:spLocks noGrp="1"/>
          </p:cNvSpPr>
          <p:nvPr>
            <p:ph type="dt" sz="half" idx="10"/>
          </p:nvPr>
        </p:nvSpPr>
        <p:spPr/>
        <p:txBody>
          <a:bodyPr/>
          <a:lstStyle/>
          <a:p>
            <a:r>
              <a:rPr lang="en-US"/>
              <a:t>10/27/15</a:t>
            </a:r>
          </a:p>
        </p:txBody>
      </p:sp>
      <p:sp>
        <p:nvSpPr>
          <p:cNvPr id="5" name="Slide Number Placeholder 4"/>
          <p:cNvSpPr>
            <a:spLocks noGrp="1"/>
          </p:cNvSpPr>
          <p:nvPr>
            <p:ph type="sldNum" sz="quarter" idx="12"/>
          </p:nvPr>
        </p:nvSpPr>
        <p:spPr/>
        <p:txBody>
          <a:bodyPr/>
          <a:lstStyle/>
          <a:p>
            <a:fld id="{4CF642F0-C061-497F-B55D-D03A474A922D}" type="slidenum">
              <a:rPr lang="en-US" smtClean="0"/>
              <a:t>39</a:t>
            </a:fld>
            <a:endParaRPr lang="en-US"/>
          </a:p>
        </p:txBody>
      </p:sp>
      <p:pic>
        <p:nvPicPr>
          <p:cNvPr id="7" name="Content Placeholder 5" descr="2015-10-22_21-54-42.png"/>
          <p:cNvPicPr>
            <a:picLocks noChangeAspect="1"/>
          </p:cNvPicPr>
          <p:nvPr/>
        </p:nvPicPr>
        <p:blipFill>
          <a:blip r:embed="rId3">
            <a:extLst>
              <a:ext uri="{28A0092B-C50C-407E-A947-70E740481C1C}">
                <a14:useLocalDpi xmlns:a14="http://schemas.microsoft.com/office/drawing/2010/main" val="0"/>
              </a:ext>
            </a:extLst>
          </a:blip>
          <a:srcRect t="20844" b="20844"/>
          <a:stretch>
            <a:fillRect/>
          </a:stretch>
        </p:blipFill>
        <p:spPr>
          <a:xfrm>
            <a:off x="4633928" y="2667000"/>
            <a:ext cx="5957872" cy="3276600"/>
          </a:xfrm>
          <a:prstGeom prst="rect">
            <a:avLst/>
          </a:prstGeom>
          <a:effectLst>
            <a:outerShdw blurRad="50800" dist="50800" dir="2700000" algn="tl" rotWithShape="0">
              <a:srgbClr val="000000">
                <a:alpha val="43000"/>
              </a:srgbClr>
            </a:outerShdw>
          </a:effectLst>
        </p:spPr>
      </p:pic>
      <p:sp>
        <p:nvSpPr>
          <p:cNvPr id="8" name="Notched Right Arrow 7"/>
          <p:cNvSpPr/>
          <p:nvPr/>
        </p:nvSpPr>
        <p:spPr>
          <a:xfrm>
            <a:off x="5893476" y="4876800"/>
            <a:ext cx="2031324" cy="609600"/>
          </a:xfrm>
          <a:prstGeom prst="notchedRightArrow">
            <a:avLst>
              <a:gd name="adj1" fmla="val 50000"/>
              <a:gd name="adj2" fmla="val 52381"/>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14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2">
                    <a:lumMod val="50000"/>
                  </a:schemeClr>
                </a:solidFill>
              </a:rPr>
              <a:t>Human genome </a:t>
            </a:r>
            <a:br>
              <a:rPr lang="en-US" dirty="0">
                <a:solidFill>
                  <a:schemeClr val="accent2">
                    <a:lumMod val="50000"/>
                  </a:schemeClr>
                </a:solidFill>
              </a:rPr>
            </a:br>
            <a:endParaRPr lang="en-US" dirty="0">
              <a:solidFill>
                <a:schemeClr val="accent2">
                  <a:lumMod val="50000"/>
                </a:schemeClr>
              </a:solidFill>
            </a:endParaRPr>
          </a:p>
        </p:txBody>
      </p:sp>
      <p:sp>
        <p:nvSpPr>
          <p:cNvPr id="4" name="Text Box 2">
            <a:extLst>
              <a:ext uri="{FF2B5EF4-FFF2-40B4-BE49-F238E27FC236}">
                <a16:creationId xmlns:a16="http://schemas.microsoft.com/office/drawing/2014/main" id="{82BF69D1-1FAB-6F4D-8912-272D28364C84}"/>
              </a:ext>
            </a:extLst>
          </p:cNvPr>
          <p:cNvSpPr txBox="1">
            <a:spLocks noChangeArrowheads="1"/>
          </p:cNvSpPr>
          <p:nvPr/>
        </p:nvSpPr>
        <p:spPr bwMode="auto">
          <a:xfrm>
            <a:off x="1447800" y="1073289"/>
            <a:ext cx="9104376" cy="5262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b="1" dirty="0">
                <a:solidFill>
                  <a:srgbClr val="2F2B20"/>
                </a:solidFill>
                <a:latin typeface="Gill Sans MT"/>
                <a:cs typeface="Gill Sans MT"/>
              </a:rPr>
              <a:t>whole genome sequences </a:t>
            </a:r>
            <a:r>
              <a:rPr lang="en-US" altLang="en-US" dirty="0">
                <a:solidFill>
                  <a:srgbClr val="2F2B20"/>
                </a:solidFill>
                <a:latin typeface="Gill Sans MT"/>
                <a:cs typeface="Gill Sans MT"/>
              </a:rPr>
              <a:t>at 30x to 50x depth of coverage. </a:t>
            </a:r>
          </a:p>
          <a:p>
            <a:r>
              <a:rPr lang="en-US" altLang="en-US" dirty="0">
                <a:solidFill>
                  <a:srgbClr val="2F2B20"/>
                </a:solidFill>
                <a:latin typeface="Gill Sans MT"/>
                <a:cs typeface="Gill Sans MT"/>
              </a:rPr>
              <a:t>For a typical individual:</a:t>
            </a:r>
          </a:p>
          <a:p>
            <a:endParaRPr lang="en-US" altLang="en-US" dirty="0">
              <a:solidFill>
                <a:srgbClr val="2F2B20"/>
              </a:solidFill>
              <a:latin typeface="Gill Sans MT"/>
              <a:cs typeface="Gill Sans MT"/>
            </a:endParaRPr>
          </a:p>
          <a:p>
            <a:pPr marL="342900" indent="-342900">
              <a:buFont typeface="Wingdings" panose="05000000000000000000" pitchFamily="2" charset="2"/>
              <a:buChar char="§"/>
            </a:pPr>
            <a:r>
              <a:rPr lang="en-US" altLang="en-US" dirty="0">
                <a:solidFill>
                  <a:srgbClr val="2F2B20"/>
                </a:solidFill>
                <a:latin typeface="Gill Sans MT"/>
                <a:cs typeface="Gill Sans MT"/>
              </a:rPr>
              <a:t>2.8 billion base pairs are sequenced</a:t>
            </a:r>
          </a:p>
          <a:p>
            <a:pPr marL="342900" indent="-342900">
              <a:buFont typeface="Wingdings" panose="05000000000000000000" pitchFamily="2" charset="2"/>
              <a:buChar char="§"/>
            </a:pPr>
            <a:r>
              <a:rPr lang="en-US" altLang="en-US" b="1" dirty="0">
                <a:solidFill>
                  <a:srgbClr val="C00000"/>
                </a:solidFill>
                <a:latin typeface="Gill Sans MT"/>
                <a:cs typeface="Gill Sans MT"/>
              </a:rPr>
              <a:t>~3-4 million</a:t>
            </a:r>
            <a:r>
              <a:rPr lang="en-US" altLang="en-US" dirty="0">
                <a:solidFill>
                  <a:srgbClr val="2F2B20"/>
                </a:solidFill>
                <a:latin typeface="Gill Sans MT"/>
                <a:cs typeface="Gill Sans MT"/>
              </a:rPr>
              <a:t> single nucleotide variants</a:t>
            </a:r>
          </a:p>
          <a:p>
            <a:pPr marL="342900" indent="-342900">
              <a:buFont typeface="Wingdings" panose="05000000000000000000" pitchFamily="2" charset="2"/>
              <a:buChar char="§"/>
            </a:pPr>
            <a:r>
              <a:rPr lang="en-US" altLang="en-US" dirty="0">
                <a:solidFill>
                  <a:srgbClr val="2F2B20"/>
                </a:solidFill>
                <a:latin typeface="Gill Sans MT"/>
                <a:cs typeface="Gill Sans MT"/>
              </a:rPr>
              <a:t>~600,000 insertions/deletions (SNPs)</a:t>
            </a:r>
          </a:p>
          <a:p>
            <a:pPr marL="342900" indent="-342900">
              <a:buFont typeface="Wingdings" panose="05000000000000000000" pitchFamily="2" charset="2"/>
              <a:buChar char="§"/>
            </a:pPr>
            <a:r>
              <a:rPr lang="en-US" altLang="en-US" dirty="0">
                <a:solidFill>
                  <a:srgbClr val="2F2B20"/>
                </a:solidFill>
                <a:latin typeface="Gill Sans MT"/>
                <a:cs typeface="Gill Sans MT"/>
              </a:rPr>
              <a:t>We try to sequence mother/father/child trios</a:t>
            </a:r>
          </a:p>
          <a:p>
            <a:endParaRPr lang="en-US" altLang="en-US" b="1" dirty="0">
              <a:solidFill>
                <a:srgbClr val="2F2B20"/>
              </a:solidFill>
              <a:latin typeface="Gill Sans MT"/>
              <a:cs typeface="Gill Sans MT"/>
            </a:endParaRPr>
          </a:p>
          <a:p>
            <a:r>
              <a:rPr lang="en-US" altLang="en-US" b="1" dirty="0">
                <a:solidFill>
                  <a:srgbClr val="2F2B20"/>
                </a:solidFill>
                <a:latin typeface="Gill Sans MT"/>
                <a:cs typeface="Gill Sans MT"/>
              </a:rPr>
              <a:t>whole exome sequencing</a:t>
            </a:r>
          </a:p>
          <a:p>
            <a:r>
              <a:rPr lang="en-US" altLang="en-US" dirty="0">
                <a:solidFill>
                  <a:srgbClr val="2F2B20"/>
                </a:solidFill>
                <a:latin typeface="Gill Sans MT"/>
                <a:cs typeface="Gill Sans MT"/>
              </a:rPr>
              <a:t>For a typical individual:</a:t>
            </a:r>
          </a:p>
          <a:p>
            <a:endParaRPr lang="en-US" altLang="en-US" dirty="0">
              <a:solidFill>
                <a:srgbClr val="2F2B20"/>
              </a:solidFill>
              <a:latin typeface="Gill Sans MT"/>
              <a:cs typeface="Gill Sans MT"/>
            </a:endParaRPr>
          </a:p>
          <a:p>
            <a:pPr marL="342900" indent="-342900">
              <a:buFont typeface="Wingdings" panose="05000000000000000000" pitchFamily="2" charset="2"/>
              <a:buChar char="§"/>
            </a:pPr>
            <a:r>
              <a:rPr lang="en-US" altLang="en-US" dirty="0">
                <a:solidFill>
                  <a:srgbClr val="2F2B20"/>
                </a:solidFill>
                <a:latin typeface="Gill Sans MT"/>
                <a:cs typeface="Gill Sans MT"/>
              </a:rPr>
              <a:t>60 million base pairs are sequenced</a:t>
            </a:r>
          </a:p>
          <a:p>
            <a:pPr marL="342900" indent="-342900">
              <a:buFont typeface="Wingdings" panose="05000000000000000000" pitchFamily="2" charset="2"/>
              <a:buChar char="§"/>
            </a:pPr>
            <a:r>
              <a:rPr lang="en-US" altLang="en-US" dirty="0">
                <a:solidFill>
                  <a:srgbClr val="2F2B20"/>
                </a:solidFill>
                <a:latin typeface="Gill Sans MT"/>
                <a:cs typeface="Gill Sans MT"/>
              </a:rPr>
              <a:t>There are </a:t>
            </a:r>
            <a:r>
              <a:rPr lang="en-US" altLang="en-US" b="1" dirty="0">
                <a:solidFill>
                  <a:srgbClr val="C00000"/>
                </a:solidFill>
                <a:latin typeface="Gill Sans MT"/>
                <a:cs typeface="Gill Sans MT"/>
              </a:rPr>
              <a:t>~80,000 </a:t>
            </a:r>
            <a:r>
              <a:rPr lang="en-US" altLang="en-US" dirty="0">
                <a:solidFill>
                  <a:srgbClr val="2F2B20"/>
                </a:solidFill>
                <a:latin typeface="Gill Sans MT"/>
                <a:cs typeface="Gill Sans MT"/>
              </a:rPr>
              <a:t>variants</a:t>
            </a:r>
          </a:p>
          <a:p>
            <a:pPr marL="342900" indent="-342900">
              <a:buFont typeface="Wingdings" panose="05000000000000000000" pitchFamily="2" charset="2"/>
              <a:buChar char="§"/>
            </a:pPr>
            <a:r>
              <a:rPr lang="en-US" altLang="en-US" dirty="0">
                <a:solidFill>
                  <a:srgbClr val="2F2B20"/>
                </a:solidFill>
                <a:latin typeface="Gill Sans MT"/>
                <a:cs typeface="Gill Sans MT"/>
              </a:rPr>
              <a:t>There are ~11,000 nonsynonymous SNPs</a:t>
            </a:r>
          </a:p>
        </p:txBody>
      </p:sp>
    </p:spTree>
    <p:extLst>
      <p:ext uri="{BB962C8B-B14F-4D97-AF65-F5344CB8AC3E}">
        <p14:creationId xmlns:p14="http://schemas.microsoft.com/office/powerpoint/2010/main" val="2994302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ClinicalTrials.gov</a:t>
            </a:r>
            <a:endParaRPr lang="en-US" dirty="0"/>
          </a:p>
        </p:txBody>
      </p:sp>
      <p:pic>
        <p:nvPicPr>
          <p:cNvPr id="6" name="Content Placeholder 5" descr="2015-10-22_21-53-04.png"/>
          <p:cNvPicPr>
            <a:picLocks noGrp="1" noChangeAspect="1"/>
          </p:cNvPicPr>
          <p:nvPr>
            <p:ph idx="1"/>
          </p:nvPr>
        </p:nvPicPr>
        <p:blipFill>
          <a:blip r:embed="rId2">
            <a:extLst>
              <a:ext uri="{28A0092B-C50C-407E-A947-70E740481C1C}">
                <a14:useLocalDpi xmlns:a14="http://schemas.microsoft.com/office/drawing/2010/main" val="0"/>
              </a:ext>
            </a:extLst>
          </a:blip>
          <a:srcRect l="1112" r="1112"/>
          <a:stretch>
            <a:fillRect/>
          </a:stretch>
        </p:blipFill>
        <p:spPr/>
      </p:pic>
      <p:sp>
        <p:nvSpPr>
          <p:cNvPr id="4" name="Date Placeholder 3"/>
          <p:cNvSpPr>
            <a:spLocks noGrp="1"/>
          </p:cNvSpPr>
          <p:nvPr>
            <p:ph type="dt" sz="half" idx="10"/>
          </p:nvPr>
        </p:nvSpPr>
        <p:spPr/>
        <p:txBody>
          <a:bodyPr/>
          <a:lstStyle/>
          <a:p>
            <a:r>
              <a:rPr lang="en-US"/>
              <a:t>10/27/15</a:t>
            </a:r>
          </a:p>
        </p:txBody>
      </p:sp>
      <p:sp>
        <p:nvSpPr>
          <p:cNvPr id="5" name="Slide Number Placeholder 4"/>
          <p:cNvSpPr>
            <a:spLocks noGrp="1"/>
          </p:cNvSpPr>
          <p:nvPr>
            <p:ph type="sldNum" sz="quarter" idx="12"/>
          </p:nvPr>
        </p:nvSpPr>
        <p:spPr/>
        <p:txBody>
          <a:bodyPr/>
          <a:lstStyle/>
          <a:p>
            <a:fld id="{4CF642F0-C061-497F-B55D-D03A474A922D}" type="slidenum">
              <a:rPr lang="en-US" smtClean="0"/>
              <a:t>40</a:t>
            </a:fld>
            <a:endParaRPr lang="en-US"/>
          </a:p>
        </p:txBody>
      </p:sp>
    </p:spTree>
    <p:extLst>
      <p:ext uri="{BB962C8B-B14F-4D97-AF65-F5344CB8AC3E}">
        <p14:creationId xmlns:p14="http://schemas.microsoft.com/office/powerpoint/2010/main" val="32707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r>
              <a:rPr lang="en-US"/>
              <a:t>10/27/15</a:t>
            </a:r>
          </a:p>
        </p:txBody>
      </p:sp>
      <p:sp>
        <p:nvSpPr>
          <p:cNvPr id="5" name="Slide Number Placeholder 4"/>
          <p:cNvSpPr>
            <a:spLocks noGrp="1"/>
          </p:cNvSpPr>
          <p:nvPr>
            <p:ph type="sldNum" sz="quarter" idx="12"/>
          </p:nvPr>
        </p:nvSpPr>
        <p:spPr/>
        <p:txBody>
          <a:bodyPr/>
          <a:lstStyle/>
          <a:p>
            <a:fld id="{4CF642F0-C061-497F-B55D-D03A474A922D}" type="slidenum">
              <a:rPr lang="en-US" smtClean="0"/>
              <a:t>41</a:t>
            </a:fld>
            <a:endParaRPr lang="en-US"/>
          </a:p>
        </p:txBody>
      </p:sp>
      <p:pic>
        <p:nvPicPr>
          <p:cNvPr id="8" name="Content Placeholder 5" descr="2015-10-22_21-56-03.png"/>
          <p:cNvPicPr>
            <a:picLocks noChangeAspect="1"/>
          </p:cNvPicPr>
          <p:nvPr/>
        </p:nvPicPr>
        <p:blipFill>
          <a:blip r:embed="rId2">
            <a:extLst>
              <a:ext uri="{28A0092B-C50C-407E-A947-70E740481C1C}">
                <a14:useLocalDpi xmlns:a14="http://schemas.microsoft.com/office/drawing/2010/main" val="0"/>
              </a:ext>
            </a:extLst>
          </a:blip>
          <a:srcRect t="-6688" b="-6688"/>
          <a:stretch>
            <a:fillRect/>
          </a:stretch>
        </p:blipFill>
        <p:spPr>
          <a:xfrm>
            <a:off x="1654400" y="1219200"/>
            <a:ext cx="8895220" cy="4892028"/>
          </a:xfrm>
          <a:prstGeom prst="rect">
            <a:avLst/>
          </a:prstGeom>
        </p:spPr>
      </p:pic>
      <p:pic>
        <p:nvPicPr>
          <p:cNvPr id="6" name="Picture 5" descr="2015-10-22_22-18-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26560"/>
            <a:ext cx="6016282" cy="4069440"/>
          </a:xfrm>
          <a:prstGeom prst="rect">
            <a:avLst/>
          </a:prstGeom>
        </p:spPr>
      </p:pic>
      <p:sp>
        <p:nvSpPr>
          <p:cNvPr id="11" name="Notched Right Arrow 10"/>
          <p:cNvSpPr/>
          <p:nvPr/>
        </p:nvSpPr>
        <p:spPr>
          <a:xfrm rot="10800000">
            <a:off x="4343401" y="3917040"/>
            <a:ext cx="2031324" cy="609600"/>
          </a:xfrm>
          <a:prstGeom prst="notchedRightArrow">
            <a:avLst>
              <a:gd name="adj1" fmla="val 50000"/>
              <a:gd name="adj2" fmla="val 52381"/>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79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right)">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GTR – 23 Tests</a:t>
            </a:r>
          </a:p>
        </p:txBody>
      </p:sp>
      <p:pic>
        <p:nvPicPr>
          <p:cNvPr id="6" name="Content Placeholder 5" descr="2015-10-25_15-10-33.png"/>
          <p:cNvPicPr>
            <a:picLocks noGrp="1" noChangeAspect="1"/>
          </p:cNvPicPr>
          <p:nvPr>
            <p:ph idx="1"/>
          </p:nvPr>
        </p:nvPicPr>
        <p:blipFill>
          <a:blip r:embed="rId2">
            <a:extLst>
              <a:ext uri="{28A0092B-C50C-407E-A947-70E740481C1C}">
                <a14:useLocalDpi xmlns:a14="http://schemas.microsoft.com/office/drawing/2010/main" val="0"/>
              </a:ext>
            </a:extLst>
          </a:blip>
          <a:srcRect l="-422" r="-422"/>
          <a:stretch>
            <a:fillRect/>
          </a:stretch>
        </p:blipFill>
        <p:spPr>
          <a:xfrm>
            <a:off x="1524001" y="1295400"/>
            <a:ext cx="9144641" cy="5029200"/>
          </a:xfrm>
        </p:spPr>
      </p:pic>
      <p:sp>
        <p:nvSpPr>
          <p:cNvPr id="4" name="Date Placeholder 3"/>
          <p:cNvSpPr>
            <a:spLocks noGrp="1"/>
          </p:cNvSpPr>
          <p:nvPr>
            <p:ph type="dt" sz="half" idx="10"/>
          </p:nvPr>
        </p:nvSpPr>
        <p:spPr/>
        <p:txBody>
          <a:bodyPr/>
          <a:lstStyle/>
          <a:p>
            <a:r>
              <a:rPr lang="en-US"/>
              <a:t>10/27/15</a:t>
            </a:r>
          </a:p>
        </p:txBody>
      </p:sp>
      <p:sp>
        <p:nvSpPr>
          <p:cNvPr id="5" name="Slide Number Placeholder 4"/>
          <p:cNvSpPr>
            <a:spLocks noGrp="1"/>
          </p:cNvSpPr>
          <p:nvPr>
            <p:ph type="sldNum" sz="quarter" idx="12"/>
          </p:nvPr>
        </p:nvSpPr>
        <p:spPr/>
        <p:txBody>
          <a:bodyPr/>
          <a:lstStyle/>
          <a:p>
            <a:fld id="{4CF642F0-C061-497F-B55D-D03A474A922D}" type="slidenum">
              <a:rPr lang="en-US" smtClean="0"/>
              <a:t>42</a:t>
            </a:fld>
            <a:endParaRPr lang="en-US"/>
          </a:p>
        </p:txBody>
      </p:sp>
    </p:spTree>
    <p:extLst>
      <p:ext uri="{BB962C8B-B14F-4D97-AF65-F5344CB8AC3E}">
        <p14:creationId xmlns:p14="http://schemas.microsoft.com/office/powerpoint/2010/main" val="1720887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GTR – Condition Filter</a:t>
            </a:r>
          </a:p>
        </p:txBody>
      </p:sp>
      <p:pic>
        <p:nvPicPr>
          <p:cNvPr id="6" name="Content Placeholder 5" descr="2015-10-25_15-12-59.png"/>
          <p:cNvPicPr>
            <a:picLocks noGrp="1" noChangeAspect="1"/>
          </p:cNvPicPr>
          <p:nvPr>
            <p:ph idx="1"/>
          </p:nvPr>
        </p:nvPicPr>
        <p:blipFill>
          <a:blip r:embed="rId2">
            <a:extLst>
              <a:ext uri="{28A0092B-C50C-407E-A947-70E740481C1C}">
                <a14:useLocalDpi xmlns:a14="http://schemas.microsoft.com/office/drawing/2010/main" val="0"/>
              </a:ext>
            </a:extLst>
          </a:blip>
          <a:srcRect t="4808" b="4808"/>
          <a:stretch>
            <a:fillRect/>
          </a:stretch>
        </p:blipFill>
        <p:spPr>
          <a:xfrm>
            <a:off x="1786626" y="1295400"/>
            <a:ext cx="8728975" cy="4800600"/>
          </a:xfrm>
        </p:spPr>
      </p:pic>
      <p:sp>
        <p:nvSpPr>
          <p:cNvPr id="4" name="Date Placeholder 3"/>
          <p:cNvSpPr>
            <a:spLocks noGrp="1"/>
          </p:cNvSpPr>
          <p:nvPr>
            <p:ph type="dt" sz="half" idx="10"/>
          </p:nvPr>
        </p:nvSpPr>
        <p:spPr/>
        <p:txBody>
          <a:bodyPr/>
          <a:lstStyle/>
          <a:p>
            <a:r>
              <a:rPr lang="en-US"/>
              <a:t>10/27/15</a:t>
            </a:r>
          </a:p>
        </p:txBody>
      </p:sp>
      <p:sp>
        <p:nvSpPr>
          <p:cNvPr id="5" name="Slide Number Placeholder 4"/>
          <p:cNvSpPr>
            <a:spLocks noGrp="1"/>
          </p:cNvSpPr>
          <p:nvPr>
            <p:ph type="sldNum" sz="quarter" idx="12"/>
          </p:nvPr>
        </p:nvSpPr>
        <p:spPr/>
        <p:txBody>
          <a:bodyPr/>
          <a:lstStyle/>
          <a:p>
            <a:fld id="{4CF642F0-C061-497F-B55D-D03A474A922D}" type="slidenum">
              <a:rPr lang="en-US" smtClean="0"/>
              <a:t>43</a:t>
            </a:fld>
            <a:endParaRPr lang="en-US"/>
          </a:p>
        </p:txBody>
      </p:sp>
      <p:sp>
        <p:nvSpPr>
          <p:cNvPr id="7" name="Notched Right Arrow 6"/>
          <p:cNvSpPr/>
          <p:nvPr/>
        </p:nvSpPr>
        <p:spPr>
          <a:xfrm rot="10800000">
            <a:off x="4672680" y="4602839"/>
            <a:ext cx="2031324" cy="609600"/>
          </a:xfrm>
          <a:prstGeom prst="notchedRightArrow">
            <a:avLst>
              <a:gd name="adj1" fmla="val 50000"/>
              <a:gd name="adj2" fmla="val 52381"/>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10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GTR – 3 </a:t>
            </a:r>
            <a:r>
              <a:rPr lang="en-US" dirty="0" err="1"/>
              <a:t>Celexa</a:t>
            </a:r>
            <a:r>
              <a:rPr lang="en-US" dirty="0"/>
              <a:t> Tests</a:t>
            </a:r>
          </a:p>
        </p:txBody>
      </p:sp>
      <p:pic>
        <p:nvPicPr>
          <p:cNvPr id="6" name="Content Placeholder 5" descr="2015-10-25_15-16-0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62" r="-862"/>
          <a:stretch/>
        </p:blipFill>
        <p:spPr>
          <a:xfrm>
            <a:off x="1752600" y="1143001"/>
            <a:ext cx="8638702" cy="4961071"/>
          </a:xfrm>
        </p:spPr>
      </p:pic>
      <p:sp>
        <p:nvSpPr>
          <p:cNvPr id="4" name="Date Placeholder 3"/>
          <p:cNvSpPr>
            <a:spLocks noGrp="1"/>
          </p:cNvSpPr>
          <p:nvPr>
            <p:ph type="dt" sz="half" idx="10"/>
          </p:nvPr>
        </p:nvSpPr>
        <p:spPr/>
        <p:txBody>
          <a:bodyPr/>
          <a:lstStyle/>
          <a:p>
            <a:r>
              <a:rPr lang="en-US"/>
              <a:t>10/27/15</a:t>
            </a:r>
          </a:p>
        </p:txBody>
      </p:sp>
      <p:sp>
        <p:nvSpPr>
          <p:cNvPr id="5" name="Slide Number Placeholder 4"/>
          <p:cNvSpPr>
            <a:spLocks noGrp="1"/>
          </p:cNvSpPr>
          <p:nvPr>
            <p:ph type="sldNum" sz="quarter" idx="12"/>
          </p:nvPr>
        </p:nvSpPr>
        <p:spPr/>
        <p:txBody>
          <a:bodyPr/>
          <a:lstStyle/>
          <a:p>
            <a:fld id="{4CF642F0-C061-497F-B55D-D03A474A922D}" type="slidenum">
              <a:rPr lang="en-US" smtClean="0"/>
              <a:t>44</a:t>
            </a:fld>
            <a:endParaRPr lang="en-US"/>
          </a:p>
        </p:txBody>
      </p:sp>
    </p:spTree>
    <p:extLst>
      <p:ext uri="{BB962C8B-B14F-4D97-AF65-F5344CB8AC3E}">
        <p14:creationId xmlns:p14="http://schemas.microsoft.com/office/powerpoint/2010/main" val="210009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p:cNvSpPr>
            <a:spLocks noGrp="1"/>
          </p:cNvSpPr>
          <p:nvPr>
            <p:ph type="title"/>
          </p:nvPr>
        </p:nvSpPr>
        <p:spPr>
          <a:xfrm>
            <a:off x="0" y="0"/>
            <a:ext cx="10972800" cy="1143000"/>
          </a:xfrm>
        </p:spPr>
        <p:txBody>
          <a:bodyPr/>
          <a:lstStyle/>
          <a:p>
            <a:r>
              <a:rPr lang="en-US" dirty="0"/>
              <a:t>Variation Home Page</a:t>
            </a:r>
          </a:p>
        </p:txBody>
      </p:sp>
      <p:sp>
        <p:nvSpPr>
          <p:cNvPr id="3" name="Date Placeholder 2"/>
          <p:cNvSpPr>
            <a:spLocks noGrp="1"/>
          </p:cNvSpPr>
          <p:nvPr>
            <p:ph type="dt" sz="half" idx="10"/>
          </p:nvPr>
        </p:nvSpPr>
        <p:spPr/>
        <p:txBody>
          <a:bodyPr/>
          <a:lstStyle/>
          <a:p>
            <a:r>
              <a:rPr lang="en-US"/>
              <a:t>10/27/15</a:t>
            </a:r>
          </a:p>
        </p:txBody>
      </p:sp>
      <p:sp>
        <p:nvSpPr>
          <p:cNvPr id="4" name="Slide Number Placeholder 3"/>
          <p:cNvSpPr>
            <a:spLocks noGrp="1"/>
          </p:cNvSpPr>
          <p:nvPr>
            <p:ph type="sldNum" sz="quarter" idx="12"/>
          </p:nvPr>
        </p:nvSpPr>
        <p:spPr/>
        <p:txBody>
          <a:bodyPr/>
          <a:lstStyle/>
          <a:p>
            <a:fld id="{4CF642F0-C061-497F-B55D-D03A474A922D}" type="slidenum">
              <a:rPr lang="en-US" smtClean="0"/>
              <a:t>5</a:t>
            </a:fld>
            <a:endParaRPr lang="en-US"/>
          </a:p>
        </p:txBody>
      </p:sp>
      <p:pic>
        <p:nvPicPr>
          <p:cNvPr id="5" name="Picture 4" descr="2015-10-16_17-3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81772"/>
            <a:ext cx="9144000" cy="5778379"/>
          </a:xfrm>
          <a:prstGeom prst="rect">
            <a:avLst/>
          </a:prstGeom>
        </p:spPr>
      </p:pic>
      <p:sp>
        <p:nvSpPr>
          <p:cNvPr id="6" name="Rounded Rectangular Callout 5"/>
          <p:cNvSpPr/>
          <p:nvPr/>
        </p:nvSpPr>
        <p:spPr>
          <a:xfrm>
            <a:off x="3124200" y="3505200"/>
            <a:ext cx="1828800" cy="762000"/>
          </a:xfrm>
          <a:prstGeom prst="wedgeRoundRectCallout">
            <a:avLst>
              <a:gd name="adj1" fmla="val -80422"/>
              <a:gd name="adj2" fmla="val 88055"/>
              <a:gd name="adj3" fmla="val 16667"/>
            </a:avLst>
          </a:prstGeom>
          <a:solidFill>
            <a:srgbClr val="FFEE6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Glossary</a:t>
            </a:r>
          </a:p>
        </p:txBody>
      </p:sp>
      <p:sp>
        <p:nvSpPr>
          <p:cNvPr id="7" name="Rounded Rectangular Callout 6"/>
          <p:cNvSpPr/>
          <p:nvPr/>
        </p:nvSpPr>
        <p:spPr>
          <a:xfrm>
            <a:off x="3124200" y="4800600"/>
            <a:ext cx="6248400" cy="762000"/>
          </a:xfrm>
          <a:prstGeom prst="wedgeRoundRectCallout">
            <a:avLst>
              <a:gd name="adj1" fmla="val -65262"/>
              <a:gd name="adj2" fmla="val -38055"/>
              <a:gd name="adj3" fmla="val 16667"/>
            </a:avLst>
          </a:prstGeom>
          <a:solidFill>
            <a:srgbClr val="FFEE6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How does NCBI calculate clinical significance?</a:t>
            </a:r>
          </a:p>
        </p:txBody>
      </p:sp>
      <p:grpSp>
        <p:nvGrpSpPr>
          <p:cNvPr id="11" name="Group 10"/>
          <p:cNvGrpSpPr/>
          <p:nvPr/>
        </p:nvGrpSpPr>
        <p:grpSpPr>
          <a:xfrm>
            <a:off x="3886200" y="1905000"/>
            <a:ext cx="4343400" cy="914400"/>
            <a:chOff x="2362200" y="1905000"/>
            <a:chExt cx="4343400" cy="914400"/>
          </a:xfrm>
        </p:grpSpPr>
        <p:sp>
          <p:nvSpPr>
            <p:cNvPr id="8" name="Rounded Rectangular Callout 7"/>
            <p:cNvSpPr/>
            <p:nvPr/>
          </p:nvSpPr>
          <p:spPr>
            <a:xfrm>
              <a:off x="2362200" y="1905000"/>
              <a:ext cx="4343400" cy="914400"/>
            </a:xfrm>
            <a:prstGeom prst="wedgeRoundRectCallout">
              <a:avLst>
                <a:gd name="adj1" fmla="val -43036"/>
                <a:gd name="adj2" fmla="val -18612"/>
                <a:gd name="adj3" fmla="val 16667"/>
              </a:avLst>
            </a:prstGeom>
            <a:solidFill>
              <a:srgbClr val="FFEE63"/>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err="1">
                  <a:solidFill>
                    <a:schemeClr val="tx1"/>
                  </a:solidFill>
                </a:rPr>
                <a:t>www.ncbi.nlm.nih.gov</a:t>
              </a:r>
              <a:r>
                <a:rPr lang="en-US" sz="2400" dirty="0">
                  <a:solidFill>
                    <a:schemeClr val="tx1"/>
                  </a:solidFill>
                </a:rPr>
                <a:t>/variation</a:t>
              </a:r>
            </a:p>
          </p:txBody>
        </p:sp>
        <p:cxnSp>
          <p:nvCxnSpPr>
            <p:cNvPr id="10" name="Straight Connector 9"/>
            <p:cNvCxnSpPr/>
            <p:nvPr/>
          </p:nvCxnSpPr>
          <p:spPr>
            <a:xfrm>
              <a:off x="5410200" y="2590800"/>
              <a:ext cx="1066800" cy="0"/>
            </a:xfrm>
            <a:prstGeom prst="line">
              <a:avLst/>
            </a:prstGeom>
            <a:ln w="34925">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396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rPr>
              <a:t>Types of Genetic Variation</a:t>
            </a:r>
          </a:p>
        </p:txBody>
      </p:sp>
      <p:sp>
        <p:nvSpPr>
          <p:cNvPr id="3" name="Content Placeholder 2"/>
          <p:cNvSpPr>
            <a:spLocks noGrp="1"/>
          </p:cNvSpPr>
          <p:nvPr>
            <p:ph idx="1"/>
          </p:nvPr>
        </p:nvSpPr>
        <p:spPr>
          <a:xfrm>
            <a:off x="609600" y="1417638"/>
            <a:ext cx="10972800" cy="4525963"/>
          </a:xfrm>
        </p:spPr>
        <p:txBody>
          <a:bodyPr>
            <a:normAutofit/>
          </a:bodyPr>
          <a:lstStyle/>
          <a:p>
            <a:pPr marL="0" indent="0">
              <a:buNone/>
            </a:pPr>
            <a:r>
              <a:rPr lang="en-US" dirty="0"/>
              <a:t>Cancer is driven by genomic alterations like:</a:t>
            </a:r>
          </a:p>
          <a:p>
            <a:r>
              <a:rPr lang="en-US" sz="2800" dirty="0"/>
              <a:t>Single Nucleotide Aberrations</a:t>
            </a:r>
          </a:p>
          <a:p>
            <a:pPr lvl="1"/>
            <a:r>
              <a:rPr lang="en-US" sz="2400" dirty="0"/>
              <a:t>Single Nucleotide Polymorphisms (</a:t>
            </a:r>
            <a:r>
              <a:rPr lang="en-US" sz="2400" b="1" dirty="0"/>
              <a:t>SNP</a:t>
            </a:r>
            <a:r>
              <a:rPr lang="en-US" sz="2400" dirty="0"/>
              <a:t>s) - mutations shared amongst a population </a:t>
            </a:r>
          </a:p>
          <a:p>
            <a:pPr lvl="1"/>
            <a:r>
              <a:rPr lang="en-US" sz="2400" dirty="0"/>
              <a:t>Single Nucleotide Variations (</a:t>
            </a:r>
            <a:r>
              <a:rPr lang="en-US" sz="2400" b="1" dirty="0"/>
              <a:t>SNV</a:t>
            </a:r>
            <a:r>
              <a:rPr lang="en-US" sz="2400" dirty="0"/>
              <a:t>s) - </a:t>
            </a:r>
            <a:r>
              <a:rPr lang="en-US" sz="2400" b="1" dirty="0">
                <a:solidFill>
                  <a:srgbClr val="AB182F"/>
                </a:solidFill>
              </a:rPr>
              <a:t>private mutations</a:t>
            </a:r>
          </a:p>
          <a:p>
            <a:r>
              <a:rPr lang="en-US" sz="2800" dirty="0"/>
              <a:t>Short Insertions or Deletions (</a:t>
            </a:r>
            <a:r>
              <a:rPr lang="en-US" sz="2800" b="1" dirty="0"/>
              <a:t>indels</a:t>
            </a:r>
            <a:r>
              <a:rPr lang="en-US" sz="2800" dirty="0"/>
              <a:t>)</a:t>
            </a: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6</a:t>
            </a:fld>
            <a:endParaRPr lang="en-US" dirty="0">
              <a:solidFill>
                <a:prstClr val="black">
                  <a:tint val="75000"/>
                </a:prstClr>
              </a:solidFill>
            </a:endParaRPr>
          </a:p>
        </p:txBody>
      </p:sp>
      <p:pic>
        <p:nvPicPr>
          <p:cNvPr id="7" name="Picture 6"/>
          <p:cNvPicPr>
            <a:picLocks noChangeAspect="1"/>
          </p:cNvPicPr>
          <p:nvPr/>
        </p:nvPicPr>
        <p:blipFill>
          <a:blip r:embed="rId2"/>
          <a:stretch>
            <a:fillRect/>
          </a:stretch>
        </p:blipFill>
        <p:spPr>
          <a:xfrm>
            <a:off x="4612743" y="4445351"/>
            <a:ext cx="6277583" cy="1498250"/>
          </a:xfrm>
          <a:prstGeom prst="rect">
            <a:avLst/>
          </a:prstGeom>
        </p:spPr>
      </p:pic>
    </p:spTree>
    <p:extLst>
      <p:ext uri="{BB962C8B-B14F-4D97-AF65-F5344CB8AC3E}">
        <p14:creationId xmlns:p14="http://schemas.microsoft.com/office/powerpoint/2010/main" val="1226829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rPr>
              <a:t>SNPs vs. SNVs</a:t>
            </a:r>
          </a:p>
        </p:txBody>
      </p:sp>
      <p:sp>
        <p:nvSpPr>
          <p:cNvPr id="3" name="Content Placeholder 2"/>
          <p:cNvSpPr>
            <a:spLocks noGrp="1"/>
          </p:cNvSpPr>
          <p:nvPr>
            <p:ph idx="1"/>
          </p:nvPr>
        </p:nvSpPr>
        <p:spPr>
          <a:xfrm>
            <a:off x="609600" y="1239254"/>
            <a:ext cx="10972800" cy="4525963"/>
          </a:xfrm>
        </p:spPr>
        <p:txBody>
          <a:bodyPr>
            <a:noAutofit/>
          </a:bodyPr>
          <a:lstStyle/>
          <a:p>
            <a:pPr marL="0" indent="0">
              <a:buNone/>
            </a:pPr>
            <a:r>
              <a:rPr lang="en-US" sz="2800" dirty="0"/>
              <a:t>Both are aberrations at a single nucleotide</a:t>
            </a:r>
          </a:p>
          <a:p>
            <a:r>
              <a:rPr lang="en-US" sz="2800" b="1" dirty="0"/>
              <a:t>SNP</a:t>
            </a:r>
          </a:p>
          <a:p>
            <a:pPr lvl="1"/>
            <a:r>
              <a:rPr lang="en-US" sz="2400" dirty="0"/>
              <a:t>Aberration expected at the position for any member in the species (well-characterized)</a:t>
            </a:r>
          </a:p>
          <a:p>
            <a:pPr lvl="1"/>
            <a:r>
              <a:rPr lang="en-US" sz="2400" dirty="0"/>
              <a:t>Occur in population at some frequency so expected at a given locus</a:t>
            </a:r>
          </a:p>
          <a:p>
            <a:pPr lvl="1"/>
            <a:r>
              <a:rPr lang="en-US" sz="2400" dirty="0"/>
              <a:t>Validated in population (&gt;=1%)</a:t>
            </a:r>
          </a:p>
          <a:p>
            <a:pPr lvl="1"/>
            <a:r>
              <a:rPr lang="en-US" sz="2400" dirty="0"/>
              <a:t>Catalogued in </a:t>
            </a:r>
            <a:r>
              <a:rPr lang="en-US" sz="2400" dirty="0" err="1">
                <a:solidFill>
                  <a:schemeClr val="accent2"/>
                </a:solidFill>
              </a:rPr>
              <a:t>dbSNP</a:t>
            </a:r>
            <a:r>
              <a:rPr lang="en-US" sz="2400" dirty="0">
                <a:solidFill>
                  <a:schemeClr val="accent2"/>
                </a:solidFill>
              </a:rPr>
              <a:t> </a:t>
            </a:r>
            <a:r>
              <a:rPr lang="en-US" sz="2400" dirty="0"/>
              <a:t>(http://www.ncbi.nlm.nih.gov/snp)</a:t>
            </a:r>
          </a:p>
          <a:p>
            <a:r>
              <a:rPr lang="en-US" sz="2800" b="1" dirty="0"/>
              <a:t>SNV</a:t>
            </a:r>
          </a:p>
          <a:p>
            <a:pPr lvl="1"/>
            <a:r>
              <a:rPr lang="en-US" sz="2400" dirty="0"/>
              <a:t>Aberration seen in only one individual (not well characterized)</a:t>
            </a:r>
          </a:p>
          <a:p>
            <a:pPr lvl="1"/>
            <a:r>
              <a:rPr lang="en-US" sz="2400" dirty="0"/>
              <a:t>Occur at low frequency so not common</a:t>
            </a:r>
          </a:p>
          <a:p>
            <a:pPr lvl="1"/>
            <a:r>
              <a:rPr lang="en-US" sz="2400" dirty="0"/>
              <a:t>Not validated in population</a:t>
            </a:r>
          </a:p>
          <a:p>
            <a:pPr marL="0" indent="0">
              <a:buNone/>
            </a:pPr>
            <a:r>
              <a:rPr lang="en-US" b="1" dirty="0"/>
              <a:t>Really a matter of frequency of occurrence</a:t>
            </a:r>
          </a:p>
          <a:p>
            <a:endParaRPr lang="en-US" sz="2800" dirty="0"/>
          </a:p>
        </p:txBody>
      </p:sp>
    </p:spTree>
    <p:extLst>
      <p:ext uri="{BB962C8B-B14F-4D97-AF65-F5344CB8AC3E}">
        <p14:creationId xmlns:p14="http://schemas.microsoft.com/office/powerpoint/2010/main" val="1327331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rPr>
              <a:t>SNVs of interest</a:t>
            </a:r>
          </a:p>
        </p:txBody>
      </p:sp>
      <p:sp>
        <p:nvSpPr>
          <p:cNvPr id="3" name="Content Placeholder 2"/>
          <p:cNvSpPr>
            <a:spLocks noGrp="1"/>
          </p:cNvSpPr>
          <p:nvPr>
            <p:ph idx="1"/>
          </p:nvPr>
        </p:nvSpPr>
        <p:spPr/>
        <p:txBody>
          <a:bodyPr>
            <a:normAutofit fontScale="92500" lnSpcReduction="10000"/>
          </a:bodyPr>
          <a:lstStyle/>
          <a:p>
            <a:r>
              <a:rPr lang="en-US" sz="2800" b="1" dirty="0">
                <a:solidFill>
                  <a:srgbClr val="AB182F"/>
                </a:solidFill>
              </a:rPr>
              <a:t>Non-synonymous</a:t>
            </a:r>
            <a:r>
              <a:rPr lang="en-US" sz="2800" dirty="0">
                <a:solidFill>
                  <a:srgbClr val="AB182F"/>
                </a:solidFill>
              </a:rPr>
              <a:t> </a:t>
            </a:r>
            <a:r>
              <a:rPr lang="en-US" sz="2800" dirty="0"/>
              <a:t>mutations </a:t>
            </a:r>
          </a:p>
          <a:p>
            <a:pPr lvl="1"/>
            <a:r>
              <a:rPr lang="en-US" sz="2400" dirty="0"/>
              <a:t>Result in amino acid change</a:t>
            </a:r>
          </a:p>
          <a:p>
            <a:pPr lvl="1"/>
            <a:r>
              <a:rPr lang="en-US" sz="2400" dirty="0"/>
              <a:t>Impact protein sequence</a:t>
            </a:r>
          </a:p>
          <a:p>
            <a:pPr lvl="1"/>
            <a:r>
              <a:rPr lang="en-US" sz="2400" dirty="0"/>
              <a:t>Missense, nonsense, stop gained/lost mutations</a:t>
            </a:r>
          </a:p>
          <a:p>
            <a:endParaRPr lang="en-US" sz="2800" b="1" dirty="0">
              <a:solidFill>
                <a:srgbClr val="AB182F"/>
              </a:solidFill>
            </a:endParaRPr>
          </a:p>
          <a:p>
            <a:r>
              <a:rPr lang="en-US" sz="2800" b="1" dirty="0">
                <a:solidFill>
                  <a:srgbClr val="AB182F"/>
                </a:solidFill>
              </a:rPr>
              <a:t>Non-coding region</a:t>
            </a:r>
          </a:p>
          <a:p>
            <a:pPr lvl="1"/>
            <a:r>
              <a:rPr lang="en-US" sz="2400" dirty="0"/>
              <a:t>Result in TF binding (gain loss) </a:t>
            </a:r>
          </a:p>
          <a:p>
            <a:pPr lvl="1"/>
            <a:r>
              <a:rPr lang="en-US" sz="2400" dirty="0"/>
              <a:t>Splicing effect..</a:t>
            </a:r>
          </a:p>
          <a:p>
            <a:endParaRPr lang="en-US" sz="2800" b="1" dirty="0">
              <a:solidFill>
                <a:srgbClr val="AB182F"/>
              </a:solidFill>
            </a:endParaRPr>
          </a:p>
          <a:p>
            <a:r>
              <a:rPr lang="en-US" sz="2800" b="1" dirty="0">
                <a:solidFill>
                  <a:srgbClr val="AB182F"/>
                </a:solidFill>
              </a:rPr>
              <a:t>Somatic</a:t>
            </a:r>
            <a:r>
              <a:rPr lang="en-US" sz="2800" dirty="0"/>
              <a:t> mutations in cancer</a:t>
            </a:r>
          </a:p>
          <a:p>
            <a:pPr lvl="1"/>
            <a:r>
              <a:rPr lang="en-US" sz="2400" dirty="0"/>
              <a:t>Tumor-specific mutations</a:t>
            </a:r>
          </a:p>
        </p:txBody>
      </p:sp>
      <p:pic>
        <p:nvPicPr>
          <p:cNvPr id="4" name="Picture 3"/>
          <p:cNvPicPr>
            <a:picLocks noChangeAspect="1"/>
          </p:cNvPicPr>
          <p:nvPr/>
        </p:nvPicPr>
        <p:blipFill>
          <a:blip r:embed="rId2"/>
          <a:stretch>
            <a:fillRect/>
          </a:stretch>
        </p:blipFill>
        <p:spPr>
          <a:xfrm>
            <a:off x="6136130" y="3718560"/>
            <a:ext cx="5446270" cy="2895600"/>
          </a:xfrm>
          <a:prstGeom prst="rect">
            <a:avLst/>
          </a:prstGeom>
        </p:spPr>
      </p:pic>
    </p:spTree>
    <p:extLst>
      <p:ext uri="{BB962C8B-B14F-4D97-AF65-F5344CB8AC3E}">
        <p14:creationId xmlns:p14="http://schemas.microsoft.com/office/powerpoint/2010/main" val="404244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normAutofit/>
          </a:bodyPr>
          <a:lstStyle/>
          <a:p>
            <a:r>
              <a:rPr lang="en-US" b="1" dirty="0">
                <a:solidFill>
                  <a:schemeClr val="accent2">
                    <a:lumMod val="50000"/>
                  </a:schemeClr>
                </a:solidFill>
              </a:rPr>
              <a:t>Catalogs of human genetic variation</a:t>
            </a:r>
          </a:p>
        </p:txBody>
      </p:sp>
      <p:sp>
        <p:nvSpPr>
          <p:cNvPr id="3" name="Content Placeholder 2"/>
          <p:cNvSpPr>
            <a:spLocks noGrp="1"/>
          </p:cNvSpPr>
          <p:nvPr>
            <p:ph idx="1"/>
          </p:nvPr>
        </p:nvSpPr>
        <p:spPr>
          <a:xfrm>
            <a:off x="204281" y="794468"/>
            <a:ext cx="11783438" cy="5314501"/>
          </a:xfrm>
        </p:spPr>
        <p:txBody>
          <a:bodyPr>
            <a:noAutofit/>
          </a:bodyPr>
          <a:lstStyle/>
          <a:p>
            <a:r>
              <a:rPr lang="en-US" sz="1800" b="1" dirty="0"/>
              <a:t>The 1000 Genomes Project</a:t>
            </a:r>
          </a:p>
          <a:p>
            <a:pPr lvl="1"/>
            <a:r>
              <a:rPr lang="en-US" sz="1800" dirty="0"/>
              <a:t>http://www.1000genomes.org/</a:t>
            </a:r>
          </a:p>
          <a:p>
            <a:pPr lvl="1"/>
            <a:r>
              <a:rPr lang="en-US" sz="1800" dirty="0"/>
              <a:t>SNPs and structural variants from 2500 individuals from about 25 populations</a:t>
            </a:r>
          </a:p>
          <a:p>
            <a:r>
              <a:rPr lang="en-US" sz="1800" b="1" dirty="0" err="1"/>
              <a:t>HapMap</a:t>
            </a:r>
            <a:endParaRPr lang="en-US" sz="1800" b="1" dirty="0"/>
          </a:p>
          <a:p>
            <a:pPr lvl="1"/>
            <a:r>
              <a:rPr lang="en-US" sz="1800" dirty="0"/>
              <a:t>http://hapmap.ncbi.nlm.nih.gov/</a:t>
            </a:r>
          </a:p>
          <a:p>
            <a:pPr lvl="1"/>
            <a:r>
              <a:rPr lang="en-US" sz="1800" dirty="0"/>
              <a:t>identify and catalog genetic similarities and differences</a:t>
            </a:r>
          </a:p>
          <a:p>
            <a:r>
              <a:rPr lang="en-US" sz="1800" b="1" dirty="0" err="1"/>
              <a:t>dbSNP</a:t>
            </a:r>
            <a:endParaRPr lang="en-US" sz="1800" b="1" dirty="0"/>
          </a:p>
          <a:p>
            <a:pPr lvl="1"/>
            <a:r>
              <a:rPr lang="en-US" sz="1800" dirty="0"/>
              <a:t>http://www.ncbi.nlm.nih.gov/snp/</a:t>
            </a:r>
          </a:p>
          <a:p>
            <a:pPr lvl="1"/>
            <a:r>
              <a:rPr lang="en-US" sz="1800" dirty="0"/>
              <a:t>Database of SNPs and multiple small-scale variations</a:t>
            </a:r>
          </a:p>
          <a:p>
            <a:r>
              <a:rPr lang="en-US" sz="1800" b="1" dirty="0"/>
              <a:t>COSMIC</a:t>
            </a:r>
            <a:r>
              <a:rPr lang="en-US" sz="1800" dirty="0"/>
              <a:t> </a:t>
            </a:r>
          </a:p>
          <a:p>
            <a:pPr lvl="1"/>
            <a:r>
              <a:rPr lang="en-US" sz="1800" dirty="0"/>
              <a:t>http://www.sanger.ac.uk/genetics/CGP/cosmic/</a:t>
            </a:r>
          </a:p>
          <a:p>
            <a:pPr lvl="1"/>
            <a:r>
              <a:rPr lang="en-US" sz="1800" dirty="0"/>
              <a:t>Catalog of Somatic Mutations in Cancer</a:t>
            </a:r>
          </a:p>
          <a:p>
            <a:r>
              <a:rPr lang="en-US" sz="1800" b="1" dirty="0">
                <a:solidFill>
                  <a:srgbClr val="FF0000"/>
                </a:solidFill>
              </a:rPr>
              <a:t>TCGA</a:t>
            </a:r>
            <a:r>
              <a:rPr lang="en-US" sz="1800" dirty="0"/>
              <a:t> </a:t>
            </a:r>
          </a:p>
          <a:p>
            <a:pPr lvl="1"/>
            <a:r>
              <a:rPr lang="en-US" sz="1800" dirty="0"/>
              <a:t>http://cancergenome.nih.gov/</a:t>
            </a:r>
          </a:p>
          <a:p>
            <a:pPr lvl="1"/>
            <a:r>
              <a:rPr lang="en-US" sz="1800" dirty="0"/>
              <a:t>The Cancer Genome Atlas researchers are mapping the genetic changes in 20 selected cancers</a:t>
            </a:r>
          </a:p>
          <a:p>
            <a:r>
              <a:rPr lang="en-US" sz="1800" b="1" dirty="0" err="1">
                <a:solidFill>
                  <a:srgbClr val="FF0000"/>
                </a:solidFill>
              </a:rPr>
              <a:t>ClinVar</a:t>
            </a:r>
            <a:r>
              <a:rPr lang="en-US" sz="1800" dirty="0"/>
              <a:t> </a:t>
            </a:r>
          </a:p>
          <a:p>
            <a:pPr lvl="1"/>
            <a:r>
              <a:rPr lang="en-US" sz="1800" dirty="0"/>
              <a:t>http://www.ncbi.nlm.nih.gov/clinvar/</a:t>
            </a:r>
          </a:p>
          <a:p>
            <a:pPr lvl="1"/>
            <a:r>
              <a:rPr lang="en-US" sz="2000" dirty="0"/>
              <a:t>aggregates information about sequence variation and its relationship to human health</a:t>
            </a:r>
            <a:endParaRPr lang="en-US" sz="1800" dirty="0"/>
          </a:p>
        </p:txBody>
      </p:sp>
    </p:spTree>
    <p:extLst>
      <p:ext uri="{BB962C8B-B14F-4D97-AF65-F5344CB8AC3E}">
        <p14:creationId xmlns:p14="http://schemas.microsoft.com/office/powerpoint/2010/main" val="1642620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5.5|28.5|9.6|21.4"/>
</p:tagLst>
</file>

<file path=ppt/tags/tag2.xml><?xml version="1.0" encoding="utf-8"?>
<p:tagLst xmlns:a="http://schemas.openxmlformats.org/drawingml/2006/main" xmlns:r="http://schemas.openxmlformats.org/officeDocument/2006/relationships" xmlns:p="http://schemas.openxmlformats.org/presentationml/2006/main">
  <p:tag name="TIMING" val="|75.5|28.5|9.6|2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906</TotalTime>
  <Words>1662</Words>
  <Application>Microsoft Macintosh PowerPoint</Application>
  <PresentationFormat>Widescreen</PresentationFormat>
  <Paragraphs>290</Paragraphs>
  <Slides>44</Slides>
  <Notes>5</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44</vt:i4>
      </vt:variant>
    </vt:vector>
  </HeadingPairs>
  <TitlesOfParts>
    <vt:vector size="54" baseType="lpstr">
      <vt:lpstr>Arial</vt:lpstr>
      <vt:lpstr>Calibri</vt:lpstr>
      <vt:lpstr>Calibri Light</vt:lpstr>
      <vt:lpstr>Gill Sans MT</vt:lpstr>
      <vt:lpstr>Mangal</vt:lpstr>
      <vt:lpstr>Times New Roman</vt:lpstr>
      <vt:lpstr>Wingdings</vt:lpstr>
      <vt:lpstr>Office Theme</vt:lpstr>
      <vt:lpstr>1_Office Theme</vt:lpstr>
      <vt:lpstr>2_Office Theme</vt:lpstr>
      <vt:lpstr>VARIATIONS</vt:lpstr>
      <vt:lpstr>Outline</vt:lpstr>
      <vt:lpstr>Some definitions</vt:lpstr>
      <vt:lpstr>Human genome  </vt:lpstr>
      <vt:lpstr>Variation Home Page</vt:lpstr>
      <vt:lpstr>Types of Genetic Variation</vt:lpstr>
      <vt:lpstr>SNPs vs. SNVs</vt:lpstr>
      <vt:lpstr>SNVs of interest</vt:lpstr>
      <vt:lpstr>Catalogs of human genetic variation</vt:lpstr>
      <vt:lpstr> A “case study” in Cancer Research </vt:lpstr>
      <vt:lpstr>Challenges of accurate  somatic variant calling</vt:lpstr>
      <vt:lpstr>variant calling</vt:lpstr>
      <vt:lpstr>Variant calling methods</vt:lpstr>
      <vt:lpstr>Variants (different) identifiers </vt:lpstr>
      <vt:lpstr>PowerPoint Presentation</vt:lpstr>
      <vt:lpstr>Allele Counting Example</vt:lpstr>
      <vt:lpstr>Allele Counting  - What for</vt:lpstr>
      <vt:lpstr>Types of Genetic Variation –more </vt:lpstr>
      <vt:lpstr>Why study Structural Variation (SV)</vt:lpstr>
      <vt:lpstr>Task 2</vt:lpstr>
      <vt:lpstr>ClinVar www.ncbi.nlm.nih.gov/clinvar</vt:lpstr>
      <vt:lpstr>PowerPoint Presentation</vt:lpstr>
      <vt:lpstr>What is ClinVar? ClinVar is a freely accessible, public archive of reports of the relationships among human variations and phenotypes…  ClinVar processes submissions reporting variants found in patient samples, assertions made regarding their clinical significance, </vt:lpstr>
      <vt:lpstr>Key features in ClinVar ClinVar supports submissions of differing levels of complexity.  E.g.  - a representation of an allele (termed a variant-level submission),  -multiple types of structured observational (case-level)  - experimental evidence about the effect of the variation on phenotype. </vt:lpstr>
      <vt:lpstr>Key features in ClinVar ClinVar is an active partner of the ClinGen project (curation)  Reflect both consensus and conflicting assertions of clinical significance  ClinVar neither curates content nor modifies interpretations independent of an explicit submission. </vt:lpstr>
      <vt:lpstr>PowerPoint Presentation</vt:lpstr>
      <vt:lpstr>PowerPoint Presentation</vt:lpstr>
      <vt:lpstr>PowerPoint Presentation</vt:lpstr>
      <vt:lpstr>PowerPoint Presentation</vt:lpstr>
      <vt:lpstr>ClinVar   STATISTICS </vt:lpstr>
      <vt:lpstr>ClinVar Statistics www.ncbi.nlm.nih.gov/clinvar</vt:lpstr>
      <vt:lpstr>ClinVar – Gene Search</vt:lpstr>
      <vt:lpstr>PowerPoint Presentation</vt:lpstr>
      <vt:lpstr>PowerPoint Presentation</vt:lpstr>
      <vt:lpstr>Task 3</vt:lpstr>
      <vt:lpstr>Task 4</vt:lpstr>
      <vt:lpstr>NIH Genetic Testing Registry</vt:lpstr>
      <vt:lpstr>All GTR Search</vt:lpstr>
      <vt:lpstr>GTR  Clinicaltrials.gov</vt:lpstr>
      <vt:lpstr>ClinicalTrials.gov</vt:lpstr>
      <vt:lpstr>PowerPoint Presentation</vt:lpstr>
      <vt:lpstr>GTR – 23 Tests</vt:lpstr>
      <vt:lpstr>GTR – Condition Filter</vt:lpstr>
      <vt:lpstr>GTR – 3 Celexa Tests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Class 2</dc:title>
  <dc:creator>Michal Linial</dc:creator>
  <cp:lastModifiedBy>Michal Linial</cp:lastModifiedBy>
  <cp:revision>36</cp:revision>
  <dcterms:created xsi:type="dcterms:W3CDTF">2016-10-23T21:54:26Z</dcterms:created>
  <dcterms:modified xsi:type="dcterms:W3CDTF">2019-12-31T22:26:00Z</dcterms:modified>
</cp:coreProperties>
</file>